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319" r:id="rId4"/>
    <p:sldId id="261" r:id="rId5"/>
    <p:sldId id="316" r:id="rId6"/>
    <p:sldId id="313" r:id="rId7"/>
    <p:sldId id="297" r:id="rId8"/>
    <p:sldId id="300" r:id="rId9"/>
    <p:sldId id="320" r:id="rId10"/>
    <p:sldId id="321" r:id="rId11"/>
    <p:sldId id="322" r:id="rId12"/>
    <p:sldId id="323" r:id="rId13"/>
    <p:sldId id="338" r:id="rId14"/>
    <p:sldId id="301" r:id="rId15"/>
    <p:sldId id="314" r:id="rId16"/>
    <p:sldId id="324" r:id="rId17"/>
    <p:sldId id="325" r:id="rId18"/>
    <p:sldId id="326" r:id="rId19"/>
    <p:sldId id="327" r:id="rId20"/>
    <p:sldId id="328" r:id="rId21"/>
    <p:sldId id="329" r:id="rId22"/>
    <p:sldId id="332" r:id="rId23"/>
    <p:sldId id="333" r:id="rId24"/>
    <p:sldId id="334" r:id="rId25"/>
    <p:sldId id="330" r:id="rId26"/>
    <p:sldId id="335" r:id="rId27"/>
    <p:sldId id="336" r:id="rId28"/>
    <p:sldId id="337" r:id="rId29"/>
    <p:sldId id="33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809" autoAdjust="0"/>
    <p:restoredTop sz="94646" autoAdjust="0"/>
  </p:normalViewPr>
  <p:slideViewPr>
    <p:cSldViewPr snapToGrid="0"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5A06-A6D6-4759-AC09-B3459467A42D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6C38-0BCC-480A-992B-F4F206395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7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C6D-836F-4550-B9EF-94610B68B784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4830-3917-41E8-A193-C1E7743686A0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16F-7C55-4D2B-87D1-D789C996F89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33-76D7-4CD1-B369-F2497DAF6683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F003-ACF9-4D80-B743-54F53BD772F0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3FA3-8038-4C12-BCF2-43D15FC30F08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264-5A8C-45A3-9DEA-82383BAE1A42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CAF-DBC2-4607-AFBE-D53F4587B85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931B-38DC-493C-98D8-F00B5690AEE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29BD-730B-4C2A-AC80-4A19AEB76F3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AB42-B518-438B-B87E-F0AFADAB9178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2C88-71FF-4E72-A8E7-F50EA1B7300B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Researches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18975"/>
            <a:ext cx="9144000" cy="15390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0371" y="1274880"/>
            <a:ext cx="79743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module: </a:t>
            </a:r>
            <a:endParaRPr lang="en-US" sz="2000" dirty="0" smtClean="0"/>
          </a:p>
          <a:p>
            <a:r>
              <a:rPr lang="en-US" sz="2000" b="1" dirty="0" smtClean="0">
                <a:latin typeface="Cooper Black" pitchFamily="18" charset="0"/>
              </a:rPr>
              <a:t>	</a:t>
            </a:r>
            <a:r>
              <a:rPr lang="en-US" sz="2000" b="1" dirty="0" smtClean="0">
                <a:latin typeface="Cooper Black" pitchFamily="18" charset="0"/>
              </a:rPr>
              <a:t>		</a:t>
            </a:r>
            <a:r>
              <a:rPr lang="en-US" sz="2800" b="1" dirty="0" smtClean="0">
                <a:latin typeface="Cooper Black" pitchFamily="18" charset="0"/>
              </a:rPr>
              <a:t>Molecular</a:t>
            </a:r>
            <a:r>
              <a:rPr lang="en-US" sz="2800" b="1" dirty="0" smtClean="0">
                <a:latin typeface="Cooper Black" pitchFamily="18" charset="0"/>
              </a:rPr>
              <a:t>, Gene and Diseases </a:t>
            </a:r>
            <a:endParaRPr lang="en-US" sz="2800" b="1" dirty="0" smtClean="0">
              <a:latin typeface="Cooper Black" pitchFamily="18" charset="0"/>
              <a:cs typeface="Calibri" pitchFamily="34" charset="0"/>
            </a:endParaRP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Session 2   Lecture  4</a:t>
            </a:r>
          </a:p>
          <a:p>
            <a:r>
              <a:rPr lang="en-US" dirty="0" smtClean="0">
                <a:latin typeface="Calibri" pitchFamily="34" charset="0"/>
              </a:rPr>
              <a:t>			</a:t>
            </a:r>
            <a:r>
              <a:rPr lang="en-US" sz="2400" dirty="0" smtClean="0">
                <a:latin typeface="Berlin Sans FB" pitchFamily="34" charset="0"/>
              </a:rPr>
              <a:t>Oxygen Transport Proteins</a:t>
            </a:r>
          </a:p>
          <a:p>
            <a:r>
              <a:rPr lang="en-US" sz="2400" dirty="0" smtClean="0"/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Duration: 1 h.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Module staff: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Ihsan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M.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Humod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Hussain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K. Abdul-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Sada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Nibras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S. Al-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Ammar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Wamedh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H.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Alqatrani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Ilham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Mahammed</a:t>
            </a:r>
            <a:endParaRPr lang="en-US" sz="1400" b="1" dirty="0" smtClean="0">
              <a:latin typeface="Bradley Hand ITC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Dr. </a:t>
            </a:r>
            <a:r>
              <a:rPr lang="en-US" sz="1400" b="1" dirty="0" err="1" smtClean="0">
                <a:latin typeface="Bradley Hand ITC" pitchFamily="66" charset="0"/>
                <a:cs typeface="Times New Roman" pitchFamily="18" charset="0"/>
              </a:rPr>
              <a:t>Sadiq</a:t>
            </a:r>
            <a:r>
              <a:rPr lang="en-US" sz="1400" b="1" dirty="0" smtClean="0">
                <a:latin typeface="Bradley Hand ITC" pitchFamily="66" charset="0"/>
                <a:cs typeface="Times New Roman" pitchFamily="18" charset="0"/>
              </a:rPr>
              <a:t> Ali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5" y="0"/>
            <a:ext cx="759825" cy="7420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7" y="5423827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" y="6244478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71943" y="6158418"/>
            <a:ext cx="6557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more detailed instruction, any question,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cases </a:t>
            </a:r>
            <a:r>
              <a: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need help please post to the group of session.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2" descr="C:\Users\Shahrayar\Desktop\MGD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8685" y="5595257"/>
            <a:ext cx="1074057" cy="73848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2942" y="5150644"/>
            <a:ext cx="5893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i="1" dirty="0" smtClean="0"/>
              <a:t>Marks’ Basic Medical Biochemistry Chapter 7 </a:t>
            </a:r>
          </a:p>
          <a:p>
            <a:r>
              <a:rPr lang="en-US" sz="1400" i="1" dirty="0" smtClean="0"/>
              <a:t>Medical Biochemistry Chapters 2, 5 </a:t>
            </a:r>
          </a:p>
          <a:p>
            <a:r>
              <a:rPr lang="en-US" sz="1400" i="1" dirty="0" smtClean="0"/>
              <a:t>Lippincott’s Illustrated Reviews: Biochemistry Chapters 2&amp;3 </a:t>
            </a:r>
          </a:p>
        </p:txBody>
      </p:sp>
    </p:spTree>
    <p:extLst>
      <p:ext uri="{BB962C8B-B14F-4D97-AF65-F5344CB8AC3E}">
        <p14:creationId xmlns="" xmlns:p14="http://schemas.microsoft.com/office/powerpoint/2010/main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329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880" lvl="0" defTabSz="914400">
              <a:spcBef>
                <a:spcPts val="1050"/>
              </a:spcBef>
            </a:pPr>
            <a:r>
              <a:rPr lang="en-GB" sz="3200" b="1" spc="-5" dirty="0" err="1" smtClean="0">
                <a:solidFill>
                  <a:prstClr val="black"/>
                </a:solidFill>
                <a:latin typeface="Arial Narrow"/>
                <a:cs typeface="Arial Narrow"/>
              </a:rPr>
              <a:t>Myoglobin</a:t>
            </a:r>
            <a:r>
              <a:rPr lang="en-GB" sz="3200" b="1" spc="-5" dirty="0" smtClean="0">
                <a:solidFill>
                  <a:prstClr val="black"/>
                </a:solidFill>
                <a:latin typeface="Arial Narrow"/>
                <a:cs typeface="Arial Narrow"/>
              </a:rPr>
              <a:t> and </a:t>
            </a:r>
            <a:r>
              <a:rPr lang="en-GB" sz="3200" b="1" dirty="0" smtClean="0">
                <a:solidFill>
                  <a:prstClr val="black"/>
                </a:solidFill>
                <a:latin typeface="Arial Narrow"/>
                <a:cs typeface="Arial Narrow"/>
              </a:rPr>
              <a:t>Haemoglobin binding to</a:t>
            </a:r>
            <a:r>
              <a:rPr lang="en-GB" sz="3200" b="1" spc="-170" dirty="0" smtClean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latin typeface="Arial Narrow"/>
                <a:cs typeface="Arial Narrow"/>
              </a:rPr>
              <a:t>Oxygen</a:t>
            </a:r>
            <a:endParaRPr lang="en-GB" sz="32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68" y="746740"/>
            <a:ext cx="907126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715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Haemoglobin (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) subunits and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are similar in structure and in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binding 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pocket.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marR="508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Tetrameric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haemoglobin molecule is structurally and functionally more complex than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marR="8255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Haemoglobin (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) is a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dimer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dimers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in which 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two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αβ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halves 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heterotetramer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are held together at their interface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by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noncovalent</a:t>
            </a:r>
            <a:r>
              <a:rPr lang="en-GB" sz="2800" b="1" spc="8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interactions.</a:t>
            </a:r>
            <a:endParaRPr lang="en-GB" sz="2800" dirty="0" smtClean="0">
              <a:solidFill>
                <a:prstClr val="black"/>
              </a:solidFill>
              <a:cs typeface="Times New Roman"/>
            </a:endParaRPr>
          </a:p>
          <a:p>
            <a:pPr marL="35560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can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carry 4 O</a:t>
            </a:r>
            <a:r>
              <a:rPr lang="en-GB" sz="2800" b="1" spc="-7" baseline="-21072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from lungs to the cells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</a:t>
            </a:r>
            <a:r>
              <a:rPr lang="en-GB" sz="2800" spc="-4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body,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It also can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transport H</a:t>
            </a:r>
            <a:r>
              <a:rPr lang="en-GB" sz="2800" b="1" spc="-7" baseline="24904" dirty="0" smtClean="0">
                <a:solidFill>
                  <a:prstClr val="black"/>
                </a:solidFill>
                <a:cs typeface="Times New Roman"/>
              </a:rPr>
              <a:t>+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and CO</a:t>
            </a:r>
            <a:r>
              <a:rPr lang="en-GB" sz="2800" b="1" spc="-7" baseline="-21072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from the tissues to the</a:t>
            </a:r>
            <a:r>
              <a:rPr lang="en-GB" sz="2800" spc="-254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lung.</a:t>
            </a:r>
          </a:p>
          <a:p>
            <a:pPr marL="355600" marR="7620" lvl="0" indent="-342900" algn="just" defTabSz="914400">
              <a:spcAft>
                <a:spcPts val="1200"/>
              </a:spcAft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oxygen-binding properties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800" spc="-10" dirty="0" err="1" smtClean="0">
                <a:solidFill>
                  <a:prstClr val="black"/>
                </a:solidFill>
                <a:cs typeface="Times New Roman"/>
              </a:rPr>
              <a:t>Hb</a:t>
            </a:r>
            <a:r>
              <a:rPr lang="en-GB" sz="2800" spc="-1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are 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regulated by interaction with </a:t>
            </a:r>
            <a:r>
              <a:rPr lang="en-GB" sz="2800" b="1" spc="-5" dirty="0" err="1" smtClean="0">
                <a:solidFill>
                  <a:prstClr val="black"/>
                </a:solidFill>
                <a:cs typeface="Times New Roman"/>
              </a:rPr>
              <a:t>allosteric</a:t>
            </a:r>
            <a:r>
              <a:rPr lang="en-GB" sz="2800" b="1" spc="-5" dirty="0" smtClean="0">
                <a:solidFill>
                  <a:prstClr val="black"/>
                </a:solidFill>
                <a:cs typeface="Times New Roman"/>
              </a:rPr>
              <a:t> effectors.</a:t>
            </a:r>
            <a:endParaRPr lang="en-GB" sz="28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5350" y="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6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08818" y="0"/>
            <a:ext cx="93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5&amp;6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692" y="162442"/>
            <a:ext cx="8884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lvl="0" defTabSz="914400"/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Oxygen Dissociation Curves</a:t>
            </a:r>
            <a:r>
              <a:rPr lang="en-GB" sz="3200" b="1" spc="-10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for </a:t>
            </a:r>
            <a:r>
              <a:rPr lang="en-GB" sz="3200" b="1" spc="-5" dirty="0" err="1" smtClean="0">
                <a:solidFill>
                  <a:prstClr val="black"/>
                </a:solidFill>
                <a:cs typeface="Arial Narrow"/>
              </a:rPr>
              <a:t>myoglobin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10" dirty="0" smtClean="0">
                <a:solidFill>
                  <a:prstClr val="black"/>
                </a:solidFill>
                <a:cs typeface="Arial Narrow"/>
              </a:rPr>
              <a:t>and</a:t>
            </a:r>
            <a:r>
              <a:rPr lang="en-GB" sz="3200" b="1" spc="-30" dirty="0" smtClean="0">
                <a:solidFill>
                  <a:prstClr val="black"/>
                </a:solidFill>
                <a:cs typeface="Arial Narrow"/>
              </a:rPr>
              <a:t> </a:t>
            </a:r>
            <a:r>
              <a:rPr lang="en-GB" sz="3200" b="1" spc="-5" dirty="0" smtClean="0">
                <a:solidFill>
                  <a:prstClr val="black"/>
                </a:solidFill>
                <a:cs typeface="Arial Narrow"/>
              </a:rPr>
              <a:t>haemoglobin</a:t>
            </a:r>
            <a:endParaRPr lang="en-GB" sz="3200" dirty="0">
              <a:solidFill>
                <a:prstClr val="black"/>
              </a:solidFill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427" y="778738"/>
            <a:ext cx="5517573" cy="5097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615" y="1372812"/>
            <a:ext cx="3458257" cy="453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95"/>
              </a:spcBef>
              <a:tabLst>
                <a:tab pos="355600" algn="l"/>
              </a:tabLst>
            </a:pPr>
            <a:r>
              <a:rPr lang="en-GB" sz="2400" spc="-5" dirty="0" smtClean="0">
                <a:cs typeface="Times New Roman"/>
              </a:rPr>
              <a:t>The degree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saturation(Y)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5" dirty="0" smtClean="0">
                <a:cs typeface="Times New Roman"/>
              </a:rPr>
              <a:t>O</a:t>
            </a:r>
            <a:r>
              <a:rPr lang="en-GB" sz="2400" spc="7" baseline="-21072" dirty="0" smtClean="0">
                <a:cs typeface="Times New Roman"/>
              </a:rPr>
              <a:t>2 </a:t>
            </a:r>
            <a:r>
              <a:rPr lang="en-GB" sz="2400" spc="-5" dirty="0" smtClean="0">
                <a:cs typeface="Times New Roman"/>
              </a:rPr>
              <a:t>binding sites on all </a:t>
            </a:r>
            <a:r>
              <a:rPr lang="en-GB" sz="2400" spc="-5" dirty="0" err="1" smtClean="0">
                <a:cs typeface="Times New Roman"/>
              </a:rPr>
              <a:t>myoglobin</a:t>
            </a:r>
            <a:r>
              <a:rPr lang="en-GB" sz="2400" spc="-5" dirty="0" smtClean="0">
                <a:cs typeface="Times New Roman"/>
              </a:rPr>
              <a:t> or haemoglobin molecules can vary between zero (all sites are empty) and </a:t>
            </a:r>
            <a:r>
              <a:rPr lang="en-GB" sz="2400" dirty="0" smtClean="0">
                <a:cs typeface="Times New Roman"/>
              </a:rPr>
              <a:t>100% </a:t>
            </a:r>
            <a:r>
              <a:rPr lang="en-GB" sz="2400" spc="-5" dirty="0" smtClean="0">
                <a:cs typeface="Times New Roman"/>
              </a:rPr>
              <a:t>(all sites are</a:t>
            </a:r>
            <a:r>
              <a:rPr lang="en-GB" sz="2400" spc="3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full).</a:t>
            </a:r>
          </a:p>
          <a:p>
            <a:pPr marL="12700" marR="5080" algn="just">
              <a:spcBef>
                <a:spcPts val="95"/>
              </a:spcBef>
              <a:tabLst>
                <a:tab pos="355600" algn="l"/>
              </a:tabLst>
            </a:pPr>
            <a:endParaRPr lang="en-GB" sz="2400" dirty="0" smtClean="0">
              <a:cs typeface="Times New Roman"/>
            </a:endParaRPr>
          </a:p>
          <a:p>
            <a:pPr marL="12700" marR="5080" algn="just">
              <a:tabLst>
                <a:tab pos="355600" algn="l"/>
              </a:tabLst>
            </a:pPr>
            <a:r>
              <a:rPr lang="en-GB" sz="2400" spc="-5" dirty="0" smtClean="0">
                <a:cs typeface="Times New Roman"/>
              </a:rPr>
              <a:t>A </a:t>
            </a:r>
            <a:r>
              <a:rPr lang="en-GB" sz="2400" dirty="0" smtClean="0">
                <a:cs typeface="Times New Roman"/>
              </a:rPr>
              <a:t>plot </a:t>
            </a:r>
            <a:r>
              <a:rPr lang="en-GB" sz="2400" spc="-5" dirty="0" smtClean="0">
                <a:cs typeface="Times New Roman"/>
              </a:rPr>
              <a:t>of Y measured </a:t>
            </a:r>
            <a:r>
              <a:rPr lang="en-GB" sz="2400" dirty="0" smtClean="0">
                <a:cs typeface="Times New Roman"/>
              </a:rPr>
              <a:t>at </a:t>
            </a:r>
            <a:r>
              <a:rPr lang="en-GB" sz="2400" spc="-10" dirty="0" smtClean="0">
                <a:cs typeface="Times New Roman"/>
              </a:rPr>
              <a:t>different </a:t>
            </a:r>
            <a:r>
              <a:rPr lang="en-GB" sz="2400" dirty="0" smtClean="0">
                <a:cs typeface="Times New Roman"/>
              </a:rPr>
              <a:t>partial  </a:t>
            </a:r>
            <a:r>
              <a:rPr lang="en-GB" sz="2400" spc="-5" dirty="0" smtClean="0">
                <a:cs typeface="Times New Roman"/>
              </a:rPr>
              <a:t>pressures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1072" dirty="0" smtClean="0">
                <a:cs typeface="Times New Roman"/>
              </a:rPr>
              <a:t>2 </a:t>
            </a:r>
            <a:r>
              <a:rPr lang="en-GB" sz="2400" spc="-5" dirty="0" smtClean="0">
                <a:cs typeface="Times New Roman"/>
              </a:rPr>
              <a:t>is called Oxygen  Dissociation</a:t>
            </a:r>
            <a:r>
              <a:rPr lang="en-GB" sz="240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Curve.</a:t>
            </a:r>
            <a:endParaRPr lang="en-GB" sz="2400" dirty="0"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15" y="5987861"/>
            <a:ext cx="9054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99085" algn="l"/>
                <a:tab pos="299720" algn="l"/>
              </a:tabLst>
            </a:pPr>
            <a:r>
              <a:rPr lang="en-GB" sz="2000" b="1" spc="-5" dirty="0" smtClean="0">
                <a:cs typeface="Times New Roman"/>
              </a:rPr>
              <a:t>P50 Expresses the </a:t>
            </a:r>
            <a:r>
              <a:rPr lang="en-GB" sz="2000" b="1" dirty="0" smtClean="0">
                <a:cs typeface="Times New Roman"/>
              </a:rPr>
              <a:t>Relative </a:t>
            </a:r>
            <a:r>
              <a:rPr lang="en-GB" sz="2000" b="1" spc="-5" dirty="0" smtClean="0">
                <a:cs typeface="Times New Roman"/>
              </a:rPr>
              <a:t>Affinities</a:t>
            </a:r>
            <a:r>
              <a:rPr lang="en-GB" sz="2000" b="1" spc="-85" dirty="0" smtClean="0">
                <a:cs typeface="Times New Roman"/>
              </a:rPr>
              <a:t> </a:t>
            </a:r>
            <a:r>
              <a:rPr lang="en-GB" sz="2000" b="1" spc="-5" dirty="0" smtClean="0">
                <a:cs typeface="Times New Roman"/>
              </a:rPr>
              <a:t>of Haemoglobin and </a:t>
            </a:r>
            <a:r>
              <a:rPr lang="en-GB" sz="2000" b="1" spc="-5" dirty="0" err="1" smtClean="0">
                <a:cs typeface="Times New Roman"/>
              </a:rPr>
              <a:t>myoglobin</a:t>
            </a:r>
            <a:r>
              <a:rPr lang="en-GB" sz="2000" b="1" spc="-5" dirty="0" smtClean="0">
                <a:cs typeface="Times New Roman"/>
              </a:rPr>
              <a:t> </a:t>
            </a:r>
            <a:r>
              <a:rPr lang="en-GB" sz="2000" b="1" dirty="0" smtClean="0">
                <a:cs typeface="Times New Roman"/>
              </a:rPr>
              <a:t>for</a:t>
            </a:r>
            <a:r>
              <a:rPr lang="en-GB" sz="2000" b="1" spc="-25" dirty="0" smtClean="0">
                <a:cs typeface="Times New Roman"/>
              </a:rPr>
              <a:t> </a:t>
            </a:r>
            <a:r>
              <a:rPr lang="en-GB" sz="2000" b="1" spc="-5" dirty="0" smtClean="0">
                <a:cs typeface="Times New Roman"/>
              </a:rPr>
              <a:t>Oxygen</a:t>
            </a:r>
            <a:endParaRPr lang="en-GB" sz="2000" dirty="0">
              <a:cs typeface="Times New Roman"/>
            </a:endParaRP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9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309402"/>
            <a:ext cx="39504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 has a higher oxygen </a:t>
            </a:r>
            <a:r>
              <a:rPr lang="en-GB" sz="2800" spc="-5" dirty="0" smtClean="0">
                <a:cs typeface="Times New Roman"/>
              </a:rPr>
              <a:t>affinity </a:t>
            </a:r>
            <a:r>
              <a:rPr lang="en-GB" sz="2800" dirty="0" smtClean="0">
                <a:cs typeface="Times New Roman"/>
              </a:rPr>
              <a:t>than does</a:t>
            </a:r>
            <a:r>
              <a:rPr lang="en-GB" sz="2800" spc="-16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haemoglobin.</a:t>
            </a:r>
          </a:p>
          <a:p>
            <a:pPr marL="355600" marR="5080" indent="-342900" algn="just">
              <a:buFont typeface="Arial"/>
              <a:buChar char="•"/>
              <a:tabLst>
                <a:tab pos="355600" algn="l"/>
              </a:tabLst>
            </a:pP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partial pressure of oxygen </a:t>
            </a:r>
            <a:r>
              <a:rPr lang="en-GB" sz="2800" dirty="0" smtClean="0">
                <a:cs typeface="Times New Roman"/>
              </a:rPr>
              <a:t>needed </a:t>
            </a:r>
            <a:r>
              <a:rPr lang="en-GB" sz="2800" spc="-10" dirty="0" smtClean="0">
                <a:cs typeface="Times New Roman"/>
              </a:rPr>
              <a:t>to </a:t>
            </a:r>
            <a:r>
              <a:rPr lang="en-GB" sz="2800" spc="-5" dirty="0" smtClean="0">
                <a:cs typeface="Times New Roman"/>
              </a:rPr>
              <a:t>achieve half-saturation of </a:t>
            </a: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binding sites </a:t>
            </a:r>
            <a:r>
              <a:rPr lang="en-GB" sz="2800" dirty="0" smtClean="0">
                <a:cs typeface="Times New Roman"/>
              </a:rPr>
              <a:t>(P</a:t>
            </a:r>
            <a:r>
              <a:rPr lang="en-GB" sz="2800" baseline="-21367" dirty="0" smtClean="0">
                <a:cs typeface="Times New Roman"/>
              </a:rPr>
              <a:t>50</a:t>
            </a:r>
            <a:r>
              <a:rPr lang="en-GB" sz="2800" dirty="0" smtClean="0">
                <a:cs typeface="Times New Roman"/>
              </a:rPr>
              <a:t>) </a:t>
            </a:r>
            <a:r>
              <a:rPr lang="en-GB" sz="2800" spc="-10" dirty="0" smtClean="0">
                <a:cs typeface="Times New Roman"/>
              </a:rPr>
              <a:t>is </a:t>
            </a:r>
            <a:r>
              <a:rPr lang="en-GB" sz="2800" spc="-5" dirty="0" smtClean="0">
                <a:cs typeface="Times New Roman"/>
              </a:rPr>
              <a:t>approximately </a:t>
            </a:r>
            <a:r>
              <a:rPr lang="en-GB" sz="2800" dirty="0" smtClean="0">
                <a:cs typeface="Times New Roman"/>
              </a:rPr>
              <a:t>1</a:t>
            </a:r>
            <a:r>
              <a:rPr lang="en-GB" sz="2800" spc="-5" dirty="0" smtClean="0">
                <a:cs typeface="Times New Roman"/>
              </a:rPr>
              <a:t>mm</a:t>
            </a:r>
            <a:r>
              <a:rPr lang="en-GB" sz="2800" dirty="0" smtClean="0">
                <a:cs typeface="Times New Roman"/>
              </a:rPr>
              <a:t>Hg </a:t>
            </a:r>
            <a:r>
              <a:rPr lang="en-GB" sz="2800" spc="-5" dirty="0" smtClean="0">
                <a:cs typeface="Times New Roman"/>
              </a:rPr>
              <a:t>for </a:t>
            </a:r>
            <a:r>
              <a:rPr lang="en-GB" sz="2800" spc="-5" dirty="0" err="1" smtClean="0">
                <a:cs typeface="Times New Roman"/>
              </a:rPr>
              <a:t>myoglobin</a:t>
            </a:r>
            <a:r>
              <a:rPr lang="en-GB" sz="2800" spc="-5" dirty="0" smtClean="0">
                <a:cs typeface="Times New Roman"/>
              </a:rPr>
              <a:t> and 26</a:t>
            </a:r>
            <a:r>
              <a:rPr lang="en-GB" sz="2800" spc="-10" dirty="0" smtClean="0">
                <a:cs typeface="Times New Roman"/>
              </a:rPr>
              <a:t>mm</a:t>
            </a:r>
            <a:r>
              <a:rPr lang="en-GB" sz="2800" dirty="0" smtClean="0">
                <a:cs typeface="Times New Roman"/>
              </a:rPr>
              <a:t>Hg for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haemoglobin.</a:t>
            </a: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352" y="1278610"/>
            <a:ext cx="4803648" cy="5097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28738"/>
            <a:ext cx="41862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The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higher</a:t>
            </a:r>
            <a:r>
              <a:rPr lang="en-GB" sz="2800" spc="8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the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oxygen</a:t>
            </a:r>
            <a:r>
              <a:rPr lang="en-GB" sz="2800" spc="90" dirty="0" smtClean="0">
                <a:cs typeface="Times New Roman"/>
              </a:rPr>
              <a:t> </a:t>
            </a:r>
            <a:r>
              <a:rPr lang="en-GB" sz="2800" spc="-10" dirty="0" smtClean="0">
                <a:cs typeface="Times New Roman"/>
              </a:rPr>
              <a:t>affinity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(that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10" dirty="0" smtClean="0">
                <a:cs typeface="Times New Roman"/>
              </a:rPr>
              <a:t>is</a:t>
            </a:r>
            <a:r>
              <a:rPr lang="en-GB" sz="2800" spc="8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the</a:t>
            </a:r>
            <a:r>
              <a:rPr lang="en-GB" sz="2800" spc="7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more</a:t>
            </a:r>
            <a:r>
              <a:rPr lang="en-GB" sz="2800" spc="8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tightly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oxygen</a:t>
            </a:r>
            <a:r>
              <a:rPr lang="en-GB" sz="2800" spc="7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binds), </a:t>
            </a:r>
            <a:r>
              <a:rPr lang="en-GB" sz="2800" dirty="0" smtClean="0">
                <a:cs typeface="Times New Roman"/>
              </a:rPr>
              <a:t>the lower the</a:t>
            </a:r>
            <a:r>
              <a:rPr lang="en-GB" sz="2800" spc="-65" dirty="0" smtClean="0">
                <a:cs typeface="Times New Roman"/>
              </a:rPr>
              <a:t> </a:t>
            </a:r>
            <a:r>
              <a:rPr lang="en-GB" sz="2800" spc="10" dirty="0" smtClean="0">
                <a:cs typeface="Times New Roman"/>
              </a:rPr>
              <a:t>P</a:t>
            </a:r>
            <a:r>
              <a:rPr lang="en-GB" sz="2800" spc="15" baseline="-21367" dirty="0" smtClean="0">
                <a:cs typeface="Times New Roman"/>
              </a:rPr>
              <a:t>50</a:t>
            </a:r>
            <a:endParaRPr lang="en-GB" sz="2800" baseline="-21367" dirty="0" smtClean="0">
              <a:cs typeface="Times New Roman"/>
            </a:endParaRPr>
          </a:p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A </a:t>
            </a:r>
            <a:r>
              <a:rPr lang="en-GB" sz="2800" b="1" dirty="0" smtClean="0">
                <a:cs typeface="Times New Roman"/>
              </a:rPr>
              <a:t>hyperbolic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relationship </a:t>
            </a:r>
            <a:r>
              <a:rPr lang="en-GB" sz="2800" dirty="0" smtClean="0">
                <a:cs typeface="Times New Roman"/>
              </a:rPr>
              <a:t>between Y and </a:t>
            </a:r>
            <a:r>
              <a:rPr lang="en-GB" sz="2800" spc="10" dirty="0" smtClean="0">
                <a:cs typeface="Times New Roman"/>
              </a:rPr>
              <a:t>pO</a:t>
            </a:r>
            <a:r>
              <a:rPr lang="en-GB" sz="2800" spc="15" baseline="-21367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for</a:t>
            </a:r>
            <a:r>
              <a:rPr lang="en-GB" sz="2800" spc="-105" dirty="0" smtClean="0">
                <a:cs typeface="Times New Roman"/>
              </a:rPr>
              <a:t> </a:t>
            </a: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.</a:t>
            </a:r>
          </a:p>
          <a:p>
            <a:pPr marL="355600" indent="-342900" algn="just"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A </a:t>
            </a:r>
            <a:r>
              <a:rPr lang="en-GB" sz="2800" spc="-5" dirty="0" err="1" smtClean="0">
                <a:cs typeface="Times New Roman"/>
              </a:rPr>
              <a:t>sigmoidal</a:t>
            </a:r>
            <a:r>
              <a:rPr lang="en-GB" sz="2800" spc="-5" dirty="0" smtClean="0">
                <a:cs typeface="Times New Roman"/>
              </a:rPr>
              <a:t> relationship b</a:t>
            </a:r>
            <a:r>
              <a:rPr lang="en-GB" sz="2800" dirty="0" smtClean="0">
                <a:cs typeface="Times New Roman"/>
              </a:rPr>
              <a:t>etween Y and </a:t>
            </a:r>
            <a:r>
              <a:rPr lang="en-GB" sz="2800" spc="10" dirty="0" smtClean="0">
                <a:cs typeface="Times New Roman"/>
              </a:rPr>
              <a:t>pO</a:t>
            </a:r>
            <a:r>
              <a:rPr lang="en-GB" sz="2800" spc="15" baseline="-21367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dirty="0" err="1" smtClean="0">
                <a:cs typeface="Times New Roman"/>
              </a:rPr>
              <a:t>Hb</a:t>
            </a:r>
            <a:r>
              <a:rPr lang="en-GB" sz="2800" spc="-19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(</a:t>
            </a:r>
            <a:r>
              <a:rPr lang="en-GB" sz="2800" b="1" dirty="0" smtClean="0">
                <a:cs typeface="Times New Roman"/>
              </a:rPr>
              <a:t>cooperative</a:t>
            </a:r>
            <a:r>
              <a:rPr lang="en-GB" sz="2800" dirty="0" smtClean="0">
                <a:cs typeface="Times New Roman"/>
              </a:rPr>
              <a:t>).</a:t>
            </a:r>
          </a:p>
        </p:txBody>
      </p:sp>
      <p:pic>
        <p:nvPicPr>
          <p:cNvPr id="10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352" y="1278610"/>
            <a:ext cx="4803648" cy="5097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587" y="182880"/>
            <a:ext cx="799106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18490" algn="ctr">
              <a:lnSpc>
                <a:spcPts val="3350"/>
              </a:lnSpc>
              <a:spcBef>
                <a:spcPts val="10"/>
              </a:spcBef>
            </a:pPr>
            <a:r>
              <a:rPr lang="en-GB" sz="3200" b="1" spc="-10" dirty="0" smtClean="0">
                <a:cs typeface="Arial Narrow"/>
              </a:rPr>
              <a:t>Oxygen </a:t>
            </a:r>
            <a:r>
              <a:rPr lang="en-GB" sz="3200" b="1" spc="-5" dirty="0" smtClean="0">
                <a:cs typeface="Arial Narrow"/>
              </a:rPr>
              <a:t>Dissociation Curves for </a:t>
            </a:r>
            <a:r>
              <a:rPr lang="en-GB" sz="3200" b="1" spc="-5" dirty="0" err="1" smtClean="0">
                <a:cs typeface="Arial Narrow"/>
              </a:rPr>
              <a:t>myoglobin</a:t>
            </a:r>
            <a:r>
              <a:rPr lang="en-GB" sz="3200" b="1" spc="-5" dirty="0" smtClean="0">
                <a:cs typeface="Arial Narrow"/>
              </a:rPr>
              <a:t> a</a:t>
            </a:r>
            <a:r>
              <a:rPr lang="en-GB" sz="3200" b="1" spc="-10" dirty="0" smtClean="0">
                <a:cs typeface="Arial Narrow"/>
              </a:rPr>
              <a:t>nd </a:t>
            </a:r>
            <a:r>
              <a:rPr lang="en-GB" sz="3200" b="1" spc="-5" dirty="0" smtClean="0">
                <a:cs typeface="Arial Narrow"/>
              </a:rPr>
              <a:t>haemoglobin  </a:t>
            </a:r>
            <a:r>
              <a:rPr lang="en-GB" sz="3200" b="1" spc="-10" dirty="0" smtClean="0">
                <a:cs typeface="Arial Narrow"/>
              </a:rPr>
              <a:t>important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differences</a:t>
            </a:r>
            <a:endParaRPr lang="en-GB" sz="3200" dirty="0">
              <a:cs typeface="Arial Narrow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4850296" y="1085088"/>
            <a:ext cx="4293704" cy="5315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" y="1328928"/>
            <a:ext cx="4645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715" indent="-342900" algn="just"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affinity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of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haemoglobin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for 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last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oxygen bound </a:t>
            </a:r>
            <a:r>
              <a:rPr lang="en-GB" sz="2800" b="1" spc="-20" dirty="0" smtClean="0">
                <a:solidFill>
                  <a:srgbClr val="006FC0"/>
                </a:solidFill>
                <a:cs typeface="Times New Roman"/>
              </a:rPr>
              <a:t>is 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approximately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300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times greater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than its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affinity for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the </a:t>
            </a:r>
            <a:r>
              <a:rPr lang="en-GB" sz="2800" b="1" spc="-5" dirty="0" smtClean="0">
                <a:solidFill>
                  <a:srgbClr val="006FC0"/>
                </a:solidFill>
                <a:cs typeface="Times New Roman"/>
              </a:rPr>
              <a:t>first  </a:t>
            </a:r>
            <a:r>
              <a:rPr lang="en-GB" sz="2800" b="1" spc="5" dirty="0" smtClean="0">
                <a:solidFill>
                  <a:srgbClr val="006FC0"/>
                </a:solidFill>
                <a:cs typeface="Times New Roman"/>
              </a:rPr>
              <a:t>oxygen</a:t>
            </a:r>
            <a:r>
              <a:rPr lang="en-GB" sz="2800" b="1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800" b="1" dirty="0" smtClean="0">
                <a:solidFill>
                  <a:srgbClr val="006FC0"/>
                </a:solidFill>
                <a:cs typeface="Times New Roman"/>
              </a:rPr>
              <a:t>bound</a:t>
            </a:r>
            <a:endParaRPr lang="en-GB" sz="2800" baseline="-21367" dirty="0"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39994"/>
            <a:ext cx="4866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32810" algn="l"/>
              </a:tabLst>
            </a:pP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O2 bind to</a:t>
            </a:r>
            <a:r>
              <a:rPr lang="en-GB" sz="2400" b="1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one subunit</a:t>
            </a:r>
            <a:r>
              <a:rPr lang="en-GB" sz="2400" b="1" dirty="0" smtClean="0">
                <a:cs typeface="Times New Roman"/>
              </a:rPr>
              <a:t>	   </a:t>
            </a:r>
            <a:r>
              <a:rPr lang="en-GB" sz="2400" b="1" dirty="0" smtClean="0">
                <a:solidFill>
                  <a:srgbClr val="006FC0"/>
                </a:solidFill>
                <a:cs typeface="Times New Roman"/>
              </a:rPr>
              <a:t>Affinity of other subunits</a:t>
            </a:r>
            <a:r>
              <a:rPr lang="en-GB" sz="2400" b="1" spc="-17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en-GB" sz="2400" b="1" spc="-5" dirty="0" smtClean="0">
                <a:solidFill>
                  <a:srgbClr val="006FC0"/>
                </a:solidFill>
                <a:cs typeface="Times New Roman"/>
              </a:rPr>
              <a:t>increase</a:t>
            </a:r>
            <a:endParaRPr lang="en-GB" sz="2400" dirty="0">
              <a:cs typeface="Times New Roman"/>
            </a:endParaRPr>
          </a:p>
        </p:txBody>
      </p:sp>
      <p:sp>
        <p:nvSpPr>
          <p:cNvPr id="18" name="object 12"/>
          <p:cNvSpPr/>
          <p:nvPr/>
        </p:nvSpPr>
        <p:spPr>
          <a:xfrm>
            <a:off x="3092638" y="5742493"/>
            <a:ext cx="591859" cy="114780"/>
          </a:xfrm>
          <a:custGeom>
            <a:avLst/>
            <a:gdLst/>
            <a:ahLst/>
            <a:cxnLst/>
            <a:rect l="l" t="t" r="r" b="b"/>
            <a:pathLst>
              <a:path w="721360" h="171450">
                <a:moveTo>
                  <a:pt x="645138" y="85573"/>
                </a:moveTo>
                <a:lnTo>
                  <a:pt x="559054" y="135789"/>
                </a:lnTo>
                <a:lnTo>
                  <a:pt x="553446" y="140822"/>
                </a:lnTo>
                <a:lnTo>
                  <a:pt x="550290" y="147400"/>
                </a:lnTo>
                <a:lnTo>
                  <a:pt x="549802" y="154688"/>
                </a:lnTo>
                <a:lnTo>
                  <a:pt x="552195" y="161849"/>
                </a:lnTo>
                <a:lnTo>
                  <a:pt x="557248" y="167497"/>
                </a:lnTo>
                <a:lnTo>
                  <a:pt x="563848" y="170670"/>
                </a:lnTo>
                <a:lnTo>
                  <a:pt x="571162" y="171147"/>
                </a:lnTo>
                <a:lnTo>
                  <a:pt x="578357" y="168707"/>
                </a:lnTo>
                <a:lnTo>
                  <a:pt x="688199" y="104623"/>
                </a:lnTo>
                <a:lnTo>
                  <a:pt x="683006" y="104623"/>
                </a:lnTo>
                <a:lnTo>
                  <a:pt x="683006" y="102032"/>
                </a:lnTo>
                <a:lnTo>
                  <a:pt x="673354" y="102032"/>
                </a:lnTo>
                <a:lnTo>
                  <a:pt x="645138" y="85573"/>
                </a:lnTo>
                <a:close/>
              </a:path>
              <a:path w="721360" h="171450">
                <a:moveTo>
                  <a:pt x="612481" y="66523"/>
                </a:moveTo>
                <a:lnTo>
                  <a:pt x="0" y="66523"/>
                </a:lnTo>
                <a:lnTo>
                  <a:pt x="0" y="104623"/>
                </a:lnTo>
                <a:lnTo>
                  <a:pt x="612481" y="104623"/>
                </a:lnTo>
                <a:lnTo>
                  <a:pt x="645138" y="85573"/>
                </a:lnTo>
                <a:lnTo>
                  <a:pt x="612481" y="66523"/>
                </a:lnTo>
                <a:close/>
              </a:path>
              <a:path w="721360" h="171450">
                <a:moveTo>
                  <a:pt x="688199" y="66523"/>
                </a:moveTo>
                <a:lnTo>
                  <a:pt x="683006" y="66523"/>
                </a:lnTo>
                <a:lnTo>
                  <a:pt x="683006" y="104623"/>
                </a:lnTo>
                <a:lnTo>
                  <a:pt x="688199" y="104623"/>
                </a:lnTo>
                <a:lnTo>
                  <a:pt x="720852" y="85573"/>
                </a:lnTo>
                <a:lnTo>
                  <a:pt x="688199" y="66523"/>
                </a:lnTo>
                <a:close/>
              </a:path>
              <a:path w="721360" h="171450">
                <a:moveTo>
                  <a:pt x="673354" y="69114"/>
                </a:moveTo>
                <a:lnTo>
                  <a:pt x="645138" y="85573"/>
                </a:lnTo>
                <a:lnTo>
                  <a:pt x="673354" y="102032"/>
                </a:lnTo>
                <a:lnTo>
                  <a:pt x="673354" y="69114"/>
                </a:lnTo>
                <a:close/>
              </a:path>
              <a:path w="721360" h="171450">
                <a:moveTo>
                  <a:pt x="683006" y="69114"/>
                </a:moveTo>
                <a:lnTo>
                  <a:pt x="673354" y="69114"/>
                </a:lnTo>
                <a:lnTo>
                  <a:pt x="673354" y="102032"/>
                </a:lnTo>
                <a:lnTo>
                  <a:pt x="683006" y="102032"/>
                </a:lnTo>
                <a:lnTo>
                  <a:pt x="683006" y="69114"/>
                </a:lnTo>
                <a:close/>
              </a:path>
              <a:path w="721360" h="171450">
                <a:moveTo>
                  <a:pt x="571162" y="0"/>
                </a:moveTo>
                <a:lnTo>
                  <a:pt x="563848" y="477"/>
                </a:lnTo>
                <a:lnTo>
                  <a:pt x="557248" y="3650"/>
                </a:lnTo>
                <a:lnTo>
                  <a:pt x="552195" y="9297"/>
                </a:lnTo>
                <a:lnTo>
                  <a:pt x="549802" y="16459"/>
                </a:lnTo>
                <a:lnTo>
                  <a:pt x="550290" y="23747"/>
                </a:lnTo>
                <a:lnTo>
                  <a:pt x="553446" y="30325"/>
                </a:lnTo>
                <a:lnTo>
                  <a:pt x="559054" y="35357"/>
                </a:lnTo>
                <a:lnTo>
                  <a:pt x="645138" y="85573"/>
                </a:lnTo>
                <a:lnTo>
                  <a:pt x="673354" y="69114"/>
                </a:lnTo>
                <a:lnTo>
                  <a:pt x="683006" y="69114"/>
                </a:lnTo>
                <a:lnTo>
                  <a:pt x="683006" y="66523"/>
                </a:lnTo>
                <a:lnTo>
                  <a:pt x="688199" y="66523"/>
                </a:lnTo>
                <a:lnTo>
                  <a:pt x="578357" y="2439"/>
                </a:lnTo>
                <a:lnTo>
                  <a:pt x="571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1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object 2"/>
          <p:cNvSpPr/>
          <p:nvPr/>
        </p:nvSpPr>
        <p:spPr>
          <a:xfrm>
            <a:off x="0" y="1"/>
            <a:ext cx="9143999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560" y="0"/>
            <a:ext cx="85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LO5&amp;6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371" y="166536"/>
            <a:ext cx="8587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400"/>
              </a:lnSpc>
              <a:spcBef>
                <a:spcPts val="80"/>
              </a:spcBef>
            </a:pPr>
            <a:r>
              <a:rPr lang="en-GB" sz="2800" b="1" spc="-5" dirty="0" smtClean="0">
                <a:cs typeface="Times New Roman"/>
              </a:rPr>
              <a:t>Conformational Change Of Haemoglobin </a:t>
            </a:r>
            <a:r>
              <a:rPr lang="en-GB" sz="2800" b="1" spc="-20" dirty="0" smtClean="0">
                <a:cs typeface="Times New Roman"/>
              </a:rPr>
              <a:t>From </a:t>
            </a:r>
            <a:r>
              <a:rPr lang="en-GB" sz="2800" b="1" spc="-5" dirty="0" smtClean="0">
                <a:cs typeface="Times New Roman"/>
              </a:rPr>
              <a:t>T </a:t>
            </a:r>
            <a:r>
              <a:rPr lang="en-GB" sz="2800" b="1" spc="-135" dirty="0" smtClean="0">
                <a:cs typeface="Times New Roman"/>
              </a:rPr>
              <a:t>To </a:t>
            </a:r>
            <a:r>
              <a:rPr lang="en-GB" sz="2800" b="1" spc="-5" dirty="0" smtClean="0">
                <a:cs typeface="Times New Roman"/>
              </a:rPr>
              <a:t>R </a:t>
            </a:r>
            <a:r>
              <a:rPr lang="en-GB" sz="2800" b="1" dirty="0" smtClean="0">
                <a:cs typeface="Times New Roman"/>
              </a:rPr>
              <a:t>State  </a:t>
            </a:r>
            <a:r>
              <a:rPr lang="en-GB" sz="2800" b="1" spc="-5" dirty="0" smtClean="0">
                <a:cs typeface="Times New Roman"/>
              </a:rPr>
              <a:t>When Oxygen is Bound</a:t>
            </a:r>
            <a:endParaRPr lang="en-GB" sz="2800" dirty="0">
              <a:cs typeface="Times New Roman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76784" y="1377629"/>
            <a:ext cx="6292397" cy="194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8" name="object 4"/>
          <p:cNvSpPr/>
          <p:nvPr/>
        </p:nvSpPr>
        <p:spPr>
          <a:xfrm>
            <a:off x="0" y="3574255"/>
            <a:ext cx="6533322" cy="276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12" name="object 11"/>
          <p:cNvSpPr txBox="1"/>
          <p:nvPr/>
        </p:nvSpPr>
        <p:spPr>
          <a:xfrm>
            <a:off x="6489722" y="1345426"/>
            <a:ext cx="2507974" cy="1883849"/>
          </a:xfrm>
          <a:prstGeom prst="rect">
            <a:avLst/>
          </a:prstGeom>
          <a:solidFill>
            <a:srgbClr val="DDF3EA"/>
          </a:solidFill>
          <a:ln w="9144">
            <a:solidFill>
              <a:schemeClr val="bg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710" marR="80645">
              <a:lnSpc>
                <a:spcPct val="100000"/>
              </a:lnSpc>
              <a:spcBef>
                <a:spcPts val="290"/>
              </a:spcBef>
            </a:pPr>
            <a:r>
              <a:rPr lang="en-GB" sz="2000" dirty="0" smtClean="0">
                <a:cs typeface="Times New Roman"/>
              </a:rPr>
              <a:t>On </a:t>
            </a:r>
            <a:r>
              <a:rPr lang="en-GB" sz="2000" spc="-5" dirty="0" smtClean="0">
                <a:cs typeface="Times New Roman"/>
              </a:rPr>
              <a:t>binding oxygen,  one pair of </a:t>
            </a:r>
            <a:r>
              <a:rPr lang="en-GB" sz="2000" spc="-5" dirty="0" err="1" smtClean="0">
                <a:cs typeface="Times New Roman"/>
              </a:rPr>
              <a:t>αβ</a:t>
            </a:r>
            <a:r>
              <a:rPr lang="en-GB" sz="2000" spc="-5" dirty="0" smtClean="0">
                <a:cs typeface="Times New Roman"/>
              </a:rPr>
              <a:t>  -subunits shifts with  respect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spc="-5" dirty="0" smtClean="0">
                <a:cs typeface="Times New Roman"/>
              </a:rPr>
              <a:t>the other </a:t>
            </a:r>
            <a:r>
              <a:rPr lang="en-GB" sz="2000" dirty="0" smtClean="0">
                <a:cs typeface="Times New Roman"/>
              </a:rPr>
              <a:t>by a  </a:t>
            </a:r>
            <a:r>
              <a:rPr lang="en-GB" sz="2000" spc="-5" dirty="0" smtClean="0">
                <a:cs typeface="Times New Roman"/>
              </a:rPr>
              <a:t>rotation of </a:t>
            </a:r>
            <a:r>
              <a:rPr lang="en-GB" sz="2000" spc="5" dirty="0" smtClean="0">
                <a:cs typeface="Times New Roman"/>
              </a:rPr>
              <a:t>15</a:t>
            </a:r>
            <a:r>
              <a:rPr lang="en-GB" sz="2000" spc="55" dirty="0" smtClean="0">
                <a:cs typeface="Times New Roman"/>
              </a:rPr>
              <a:t> </a:t>
            </a:r>
            <a:r>
              <a:rPr lang="en-GB" sz="2000" dirty="0" smtClean="0">
                <a:cs typeface="Times New Roman"/>
              </a:rPr>
              <a:t>degrees.</a:t>
            </a:r>
            <a:endParaRPr lang="en-GB" sz="2000" dirty="0"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0141" y="3481075"/>
            <a:ext cx="249140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5080">
              <a:spcBef>
                <a:spcPts val="100"/>
              </a:spcBef>
            </a:pPr>
            <a:r>
              <a:rPr lang="en-GB" sz="2000" spc="-5" dirty="0" smtClean="0">
                <a:cs typeface="Times New Roman"/>
              </a:rPr>
              <a:t>Binding of </a:t>
            </a:r>
            <a:r>
              <a:rPr lang="en-GB" sz="2000" dirty="0" smtClean="0">
                <a:cs typeface="Times New Roman"/>
              </a:rPr>
              <a:t>oxygen </a:t>
            </a:r>
            <a:r>
              <a:rPr lang="en-GB" sz="2000" spc="-20" dirty="0" smtClean="0">
                <a:cs typeface="Times New Roman"/>
              </a:rPr>
              <a:t>to  </a:t>
            </a:r>
            <a:r>
              <a:rPr lang="en-GB" sz="2000" spc="5" dirty="0" smtClean="0">
                <a:cs typeface="Times New Roman"/>
              </a:rPr>
              <a:t>one </a:t>
            </a:r>
            <a:r>
              <a:rPr lang="en-GB" sz="2000" spc="-5" dirty="0" smtClean="0">
                <a:cs typeface="Times New Roman"/>
              </a:rPr>
              <a:t>subunit ‘switches’  other subunits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dirty="0" smtClean="0">
                <a:cs typeface="Times New Roman"/>
              </a:rPr>
              <a:t>a  </a:t>
            </a:r>
            <a:r>
              <a:rPr lang="en-GB" sz="2000" spc="-5" dirty="0" smtClean="0">
                <a:cs typeface="Times New Roman"/>
              </a:rPr>
              <a:t>conformation which  </a:t>
            </a:r>
            <a:r>
              <a:rPr lang="en-GB" sz="2000" dirty="0" smtClean="0">
                <a:cs typeface="Times New Roman"/>
              </a:rPr>
              <a:t>favours </a:t>
            </a:r>
            <a:r>
              <a:rPr lang="en-GB" sz="2000" spc="-5" dirty="0" smtClean="0">
                <a:cs typeface="Times New Roman"/>
              </a:rPr>
              <a:t>oxygen binding  leading </a:t>
            </a:r>
            <a:r>
              <a:rPr lang="en-GB" sz="2000" spc="-10" dirty="0" smtClean="0">
                <a:cs typeface="Times New Roman"/>
              </a:rPr>
              <a:t>to </a:t>
            </a:r>
            <a:r>
              <a:rPr lang="en-GB" sz="2000" spc="-5" dirty="0" smtClean="0">
                <a:cs typeface="Times New Roman"/>
              </a:rPr>
              <a:t>‘cooperative’  </a:t>
            </a:r>
            <a:r>
              <a:rPr lang="en-GB" sz="2000" dirty="0" smtClean="0">
                <a:cs typeface="Times New Roman"/>
              </a:rPr>
              <a:t>binding of</a:t>
            </a:r>
            <a:r>
              <a:rPr lang="en-GB" sz="2000" spc="-65" dirty="0" smtClean="0">
                <a:cs typeface="Times New Roman"/>
              </a:rPr>
              <a:t> </a:t>
            </a:r>
            <a:r>
              <a:rPr lang="en-GB" sz="2000" dirty="0" smtClean="0">
                <a:cs typeface="Times New Roman"/>
              </a:rPr>
              <a:t>oxygen.</a:t>
            </a:r>
            <a:endParaRPr lang="en-GB" sz="20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560" y="0"/>
            <a:ext cx="85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LO5&amp;6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5896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">
              <a:lnSpc>
                <a:spcPct val="100000"/>
              </a:lnSpc>
              <a:spcBef>
                <a:spcPts val="1200"/>
              </a:spcBef>
            </a:pPr>
            <a:r>
              <a:rPr lang="en-GB" sz="3200" b="1" dirty="0" smtClean="0">
                <a:cs typeface="Times New Roman"/>
              </a:rPr>
              <a:t>Position </a:t>
            </a:r>
            <a:r>
              <a:rPr lang="en-GB" sz="3200" b="1" spc="-5" dirty="0" smtClean="0">
                <a:cs typeface="Times New Roman"/>
              </a:rPr>
              <a:t>of </a:t>
            </a:r>
            <a:r>
              <a:rPr lang="en-GB" sz="3200" b="1" spc="-10" dirty="0" smtClean="0">
                <a:cs typeface="Times New Roman"/>
              </a:rPr>
              <a:t>Fe </a:t>
            </a:r>
            <a:r>
              <a:rPr lang="en-GB" sz="3200" b="1" spc="-5" dirty="0" smtClean="0">
                <a:cs typeface="Times New Roman"/>
              </a:rPr>
              <a:t>in</a:t>
            </a:r>
            <a:r>
              <a:rPr lang="en-GB" sz="3200" b="1" spc="-15" dirty="0" smtClean="0">
                <a:cs typeface="Times New Roman"/>
              </a:rPr>
              <a:t> </a:t>
            </a:r>
            <a:r>
              <a:rPr lang="en-GB" sz="3200" b="1" dirty="0" err="1" smtClean="0">
                <a:cs typeface="Times New Roman"/>
              </a:rPr>
              <a:t>myoglobin</a:t>
            </a:r>
            <a:r>
              <a:rPr lang="en-GB" sz="3200" dirty="0" smtClean="0">
                <a:cs typeface="Times New Roman"/>
              </a:rPr>
              <a:t>.</a:t>
            </a:r>
          </a:p>
          <a:p>
            <a:pPr marL="118110">
              <a:lnSpc>
                <a:spcPct val="100000"/>
              </a:lnSpc>
              <a:spcBef>
                <a:spcPts val="1200"/>
              </a:spcBef>
            </a:pPr>
            <a:endParaRPr lang="en-GB" sz="3200" dirty="0" smtClean="0">
              <a:cs typeface="Times New Roman"/>
            </a:endParaRPr>
          </a:p>
          <a:p>
            <a:pPr marR="523875"/>
            <a:r>
              <a:rPr lang="en-GB" sz="2400" dirty="0" smtClean="0">
                <a:cs typeface="Times New Roman"/>
              </a:rPr>
              <a:t>The </a:t>
            </a:r>
            <a:r>
              <a:rPr lang="en-GB" sz="2400" spc="-5" dirty="0" smtClean="0">
                <a:cs typeface="Times New Roman"/>
              </a:rPr>
              <a:t>Fe </a:t>
            </a:r>
            <a:r>
              <a:rPr lang="en-GB" sz="2400" dirty="0" smtClean="0">
                <a:cs typeface="Times New Roman"/>
              </a:rPr>
              <a:t>lies slightly out of the plane</a:t>
            </a:r>
            <a:r>
              <a:rPr lang="en-GB" sz="2400" spc="-18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of the </a:t>
            </a:r>
            <a:r>
              <a:rPr lang="en-GB" sz="2400" dirty="0" err="1" smtClean="0">
                <a:cs typeface="Times New Roman"/>
              </a:rPr>
              <a:t>porphyrin</a:t>
            </a:r>
            <a:r>
              <a:rPr lang="en-GB" sz="2400" dirty="0" smtClean="0">
                <a:cs typeface="Times New Roman"/>
              </a:rPr>
              <a:t> ring, towards His</a:t>
            </a:r>
            <a:r>
              <a:rPr lang="en-GB" sz="2400" spc="-8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F8.</a:t>
            </a:r>
            <a:endParaRPr lang="en-GB" sz="2400" dirty="0">
              <a:cs typeface="Times New Roman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192268" y="774059"/>
            <a:ext cx="3951732" cy="1880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4"/>
          <p:cNvSpPr/>
          <p:nvPr/>
        </p:nvSpPr>
        <p:spPr>
          <a:xfrm>
            <a:off x="196330" y="2545809"/>
            <a:ext cx="5223809" cy="1967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5459895" y="2861311"/>
            <a:ext cx="3684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1072" dirty="0" smtClean="0">
                <a:cs typeface="Times New Roman"/>
              </a:rPr>
              <a:t> 2</a:t>
            </a:r>
            <a:r>
              <a:rPr lang="en-GB" sz="2400" spc="-5" dirty="0" smtClean="0">
                <a:cs typeface="Times New Roman"/>
              </a:rPr>
              <a:t>-binding to Fe pulls the iron  into the plane </a:t>
            </a:r>
            <a:r>
              <a:rPr lang="en-GB" sz="2400" dirty="0" smtClean="0">
                <a:cs typeface="Times New Roman"/>
              </a:rPr>
              <a:t>of the </a:t>
            </a:r>
            <a:r>
              <a:rPr lang="en-GB" sz="2400" spc="-5" dirty="0" smtClean="0">
                <a:cs typeface="Times New Roman"/>
              </a:rPr>
              <a:t>ring with  associated </a:t>
            </a:r>
            <a:r>
              <a:rPr lang="en-GB" sz="2400" spc="-10" dirty="0" smtClean="0">
                <a:cs typeface="Times New Roman"/>
              </a:rPr>
              <a:t>movement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4673906"/>
            <a:ext cx="89849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110" marR="106680" algn="just">
              <a:lnSpc>
                <a:spcPct val="100000"/>
              </a:lnSpc>
            </a:pPr>
            <a:r>
              <a:rPr lang="en-GB" sz="2200" dirty="0" smtClean="0">
                <a:cs typeface="Times New Roman"/>
              </a:rPr>
              <a:t>-The </a:t>
            </a:r>
            <a:r>
              <a:rPr lang="en-GB" sz="2200" spc="-5" dirty="0" smtClean="0">
                <a:cs typeface="Times New Roman"/>
              </a:rPr>
              <a:t>movement of </a:t>
            </a:r>
            <a:r>
              <a:rPr lang="en-GB" sz="2200" dirty="0" smtClean="0">
                <a:cs typeface="Times New Roman"/>
              </a:rPr>
              <a:t>the iron </a:t>
            </a:r>
            <a:r>
              <a:rPr lang="en-GB" sz="2200" spc="-5" dirty="0" smtClean="0">
                <a:cs typeface="Times New Roman"/>
              </a:rPr>
              <a:t>atom </a:t>
            </a:r>
            <a:r>
              <a:rPr lang="en-GB" sz="2200" dirty="0" smtClean="0">
                <a:cs typeface="Times New Roman"/>
              </a:rPr>
              <a:t>during </a:t>
            </a:r>
            <a:r>
              <a:rPr lang="en-GB" sz="2200" spc="-5" dirty="0" smtClean="0">
                <a:cs typeface="Times New Roman"/>
              </a:rPr>
              <a:t>oxygenation brings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iron-associated His residue </a:t>
            </a:r>
            <a:r>
              <a:rPr lang="en-GB" sz="2200" dirty="0" smtClean="0">
                <a:cs typeface="Times New Roman"/>
              </a:rPr>
              <a:t>towards </a:t>
            </a:r>
            <a:r>
              <a:rPr lang="en-GB" sz="2200" spc="-5" dirty="0" smtClean="0">
                <a:cs typeface="Times New Roman"/>
              </a:rPr>
              <a:t>the </a:t>
            </a:r>
            <a:r>
              <a:rPr lang="en-GB" sz="2200" dirty="0" err="1" smtClean="0">
                <a:cs typeface="Times New Roman"/>
              </a:rPr>
              <a:t>porphyrin</a:t>
            </a:r>
            <a:r>
              <a:rPr lang="en-GB" sz="2200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ring.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associated movement </a:t>
            </a:r>
            <a:r>
              <a:rPr lang="en-GB" sz="2200" dirty="0" smtClean="0">
                <a:cs typeface="Times New Roman"/>
              </a:rPr>
              <a:t>of the </a:t>
            </a:r>
            <a:r>
              <a:rPr lang="en-GB" sz="2200" spc="-5" dirty="0" smtClean="0">
                <a:cs typeface="Times New Roman"/>
              </a:rPr>
              <a:t>His-containing </a:t>
            </a:r>
            <a:r>
              <a:rPr lang="en-GB" sz="2200" dirty="0" smtClean="0">
                <a:cs typeface="Times New Roman"/>
              </a:rPr>
              <a:t>a helix </a:t>
            </a:r>
            <a:r>
              <a:rPr lang="en-GB" sz="2200" spc="-5" dirty="0" smtClean="0">
                <a:cs typeface="Times New Roman"/>
              </a:rPr>
              <a:t>alters </a:t>
            </a:r>
            <a:r>
              <a:rPr lang="en-GB" sz="2200" dirty="0" smtClean="0">
                <a:cs typeface="Times New Roman"/>
              </a:rPr>
              <a:t>the </a:t>
            </a:r>
            <a:r>
              <a:rPr lang="en-GB" sz="2200" spc="-5" dirty="0" smtClean="0">
                <a:cs typeface="Times New Roman"/>
              </a:rPr>
              <a:t>interface between </a:t>
            </a:r>
            <a:r>
              <a:rPr lang="en-GB" sz="2200" dirty="0" smtClean="0">
                <a:cs typeface="Times New Roman"/>
              </a:rPr>
              <a:t>the alpha-</a:t>
            </a:r>
            <a:r>
              <a:rPr lang="en-GB" sz="2200" spc="-5" dirty="0" smtClean="0">
                <a:cs typeface="Times New Roman"/>
              </a:rPr>
              <a:t>beta pairs </a:t>
            </a:r>
            <a:r>
              <a:rPr lang="en-GB" sz="2200" dirty="0" smtClean="0">
                <a:cs typeface="Times New Roman"/>
              </a:rPr>
              <a:t>and </a:t>
            </a:r>
            <a:r>
              <a:rPr lang="en-GB" sz="2200" spc="-5" dirty="0" smtClean="0">
                <a:cs typeface="Times New Roman"/>
              </a:rPr>
              <a:t>initiates </a:t>
            </a:r>
            <a:r>
              <a:rPr lang="en-GB" sz="2200" dirty="0" smtClean="0">
                <a:cs typeface="Times New Roman"/>
              </a:rPr>
              <a:t>other structural changes involving other</a:t>
            </a:r>
            <a:r>
              <a:rPr lang="en-GB" sz="2200" spc="-90" dirty="0" smtClean="0">
                <a:cs typeface="Times New Roman"/>
              </a:rPr>
              <a:t> </a:t>
            </a:r>
            <a:r>
              <a:rPr lang="en-GB" sz="2200" dirty="0" smtClean="0">
                <a:cs typeface="Times New Roman"/>
              </a:rPr>
              <a:t>subunits.</a:t>
            </a:r>
            <a:endParaRPr lang="en-GB" sz="22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6448" y="0"/>
            <a:ext cx="98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LO4,5,6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5627" y="207996"/>
            <a:ext cx="2995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-5" dirty="0" smtClean="0">
                <a:solidFill>
                  <a:srgbClr val="000000"/>
                </a:solidFill>
                <a:cs typeface="Arial Narrow"/>
              </a:rPr>
              <a:t>Allosteric </a:t>
            </a:r>
            <a:r>
              <a:rPr lang="en-US" sz="3200" b="1" spc="-10" dirty="0" smtClean="0">
                <a:solidFill>
                  <a:srgbClr val="000000"/>
                </a:solidFill>
                <a:cs typeface="Arial Narrow"/>
              </a:rPr>
              <a:t>effects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37321" y="927198"/>
            <a:ext cx="848722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7048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The ability o f haemoglobin to reversibly bind oxygen is affected by  the following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parameters: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pH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pO2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pCO2</a:t>
            </a:r>
            <a:endParaRPr lang="en-GB" sz="28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availability o f 2,3-bisphosphoglycerate</a:t>
            </a:r>
            <a:r>
              <a:rPr lang="en-GB" sz="2800" spc="-5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(BPG).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tabLst>
                <a:tab pos="354965" algn="l"/>
                <a:tab pos="355600" algn="l"/>
              </a:tabLst>
            </a:pPr>
            <a:endParaRPr lang="en-GB" sz="2800" dirty="0" smtClean="0">
              <a:cs typeface="Times New Roman"/>
            </a:endParaRPr>
          </a:p>
          <a:p>
            <a:pPr marL="12700" marR="5080" algn="just">
              <a:lnSpc>
                <a:spcPct val="100099"/>
              </a:lnSpc>
              <a:spcBef>
                <a:spcPts val="670"/>
              </a:spcBef>
              <a:tabLst>
                <a:tab pos="5629910" algn="l"/>
              </a:tabLst>
            </a:pPr>
            <a:r>
              <a:rPr lang="en-GB" sz="2800" spc="-5" dirty="0" smtClean="0">
                <a:cs typeface="Times New Roman"/>
              </a:rPr>
              <a:t>- These are collectively called </a:t>
            </a:r>
            <a:r>
              <a:rPr lang="en-GB" sz="2800" spc="-5" dirty="0" err="1" smtClean="0">
                <a:cs typeface="Times New Roman"/>
              </a:rPr>
              <a:t>allosteric</a:t>
            </a:r>
            <a:r>
              <a:rPr lang="en-GB" sz="2800" spc="-5" dirty="0" smtClean="0">
                <a:cs typeface="Times New Roman"/>
              </a:rPr>
              <a:t> ("other site") effectors,  because their interaction at one</a:t>
            </a:r>
            <a:r>
              <a:rPr lang="en-GB" sz="2800" spc="4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site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on	the haemoglobin molecule affects the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of oxygen to </a:t>
            </a:r>
            <a:r>
              <a:rPr lang="en-GB" sz="2800" spc="-10" dirty="0" err="1" smtClean="0">
                <a:cs typeface="Times New Roman"/>
              </a:rPr>
              <a:t>heme</a:t>
            </a:r>
            <a:r>
              <a:rPr lang="en-GB" sz="2800" spc="-1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groups at </a:t>
            </a:r>
            <a:r>
              <a:rPr lang="en-GB" sz="2800" dirty="0" smtClean="0">
                <a:cs typeface="Times New Roman"/>
              </a:rPr>
              <a:t>other </a:t>
            </a:r>
            <a:r>
              <a:rPr lang="en-GB" sz="2800" spc="-5" dirty="0" smtClean="0">
                <a:cs typeface="Times New Roman"/>
              </a:rPr>
              <a:t>locations on the  molecule.</a:t>
            </a:r>
            <a:endParaRPr lang="en-GB" sz="2800" dirty="0">
              <a:cs typeface="Times New Roman"/>
            </a:endParaRPr>
          </a:p>
        </p:txBody>
      </p:sp>
      <p:pic>
        <p:nvPicPr>
          <p:cNvPr id="8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2975" y="171949"/>
            <a:ext cx="4887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Regulation of oxygen</a:t>
            </a:r>
            <a:r>
              <a:rPr lang="en-GB" sz="3200" b="1" spc="-3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GB" sz="32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binding</a:t>
            </a:r>
            <a:endParaRPr lang="en-GB" sz="3200" b="1" dirty="0"/>
          </a:p>
        </p:txBody>
      </p:sp>
      <p:sp>
        <p:nvSpPr>
          <p:cNvPr id="7" name="object 3"/>
          <p:cNvSpPr/>
          <p:nvPr/>
        </p:nvSpPr>
        <p:spPr>
          <a:xfrm>
            <a:off x="224293" y="1109804"/>
            <a:ext cx="3819144" cy="1961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5"/>
          <p:cNvSpPr txBox="1"/>
          <p:nvPr/>
        </p:nvSpPr>
        <p:spPr>
          <a:xfrm>
            <a:off x="4054171" y="913671"/>
            <a:ext cx="4870373" cy="1710725"/>
          </a:xfrm>
          <a:prstGeom prst="rect">
            <a:avLst/>
          </a:prstGeom>
          <a:ln w="9144">
            <a:solidFill>
              <a:schemeClr val="bg1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0805" marR="82550" algn="just">
              <a:spcBef>
                <a:spcPts val="140"/>
              </a:spcBef>
              <a:tabLst>
                <a:tab pos="708025" algn="l"/>
                <a:tab pos="1628775" algn="l"/>
                <a:tab pos="2668270" algn="l"/>
                <a:tab pos="3089275" algn="l"/>
                <a:tab pos="3886200" algn="l"/>
                <a:tab pos="4234180" algn="l"/>
                <a:tab pos="5257800" algn="l"/>
                <a:tab pos="5638800" algn="l"/>
              </a:tabLst>
            </a:pP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The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highly anionic 2,3-BPG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is present in red blood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cells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at~2</a:t>
            </a:r>
            <a:r>
              <a:rPr lang="en-GB" sz="2200" spc="10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200" spc="-10" dirty="0" err="1" smtClean="0">
                <a:solidFill>
                  <a:srgbClr val="00B050"/>
                </a:solidFill>
                <a:cs typeface="Times New Roman"/>
              </a:rPr>
              <a:t>mM</a:t>
            </a:r>
            <a:r>
              <a:rPr lang="en-GB" sz="2200" spc="-10" dirty="0" smtClean="0">
                <a:solidFill>
                  <a:srgbClr val="00B050"/>
                </a:solidFill>
                <a:cs typeface="Times New Roman"/>
              </a:rPr>
              <a:t>.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It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binds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to h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aemoglobin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(one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molecule per tetramer)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and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decreases the </a:t>
            </a:r>
            <a:r>
              <a:rPr lang="en-GB" sz="2200" spc="-10" dirty="0" smtClean="0">
                <a:solidFill>
                  <a:srgbClr val="00B050"/>
                </a:solidFill>
                <a:cs typeface="Times New Roman"/>
              </a:rPr>
              <a:t>affinity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for 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O</a:t>
            </a:r>
            <a:r>
              <a:rPr lang="en-GB" sz="2200" spc="-7" baseline="-20833" dirty="0" smtClean="0">
                <a:solidFill>
                  <a:srgbClr val="00B050"/>
                </a:solidFill>
                <a:cs typeface="Times New Roman"/>
              </a:rPr>
              <a:t>2</a:t>
            </a:r>
            <a:r>
              <a:rPr lang="en-GB" sz="2200" spc="-5" dirty="0" smtClean="0">
                <a:solidFill>
                  <a:srgbClr val="00B050"/>
                </a:solidFill>
                <a:cs typeface="Times New Roman"/>
              </a:rPr>
              <a:t>, promoting </a:t>
            </a:r>
            <a:r>
              <a:rPr lang="en-GB" sz="2200" dirty="0" smtClean="0">
                <a:solidFill>
                  <a:srgbClr val="00B050"/>
                </a:solidFill>
                <a:cs typeface="Times New Roman"/>
              </a:rPr>
              <a:t>release in the  tissues.</a:t>
            </a:r>
            <a:endParaRPr lang="en-GB" sz="2200" dirty="0">
              <a:solidFill>
                <a:srgbClr val="00B050"/>
              </a:solidFill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43" y="3181192"/>
            <a:ext cx="4357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83185">
              <a:spcBef>
                <a:spcPts val="140"/>
              </a:spcBef>
            </a:pP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The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physiological adaptation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high  altitude involves increased tissue  concentrations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of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BPG, leading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more </a:t>
            </a:r>
            <a:r>
              <a:rPr lang="en-GB" sz="2800" spc="-10" dirty="0" smtClean="0">
                <a:solidFill>
                  <a:srgbClr val="FF0000"/>
                </a:solidFill>
                <a:cs typeface="Times New Roman"/>
              </a:rPr>
              <a:t>efficient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O2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release</a:t>
            </a:r>
            <a:r>
              <a:rPr lang="en-GB" sz="2800" spc="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800" spc="-10" dirty="0" smtClean="0">
                <a:solidFill>
                  <a:srgbClr val="FF0000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compensate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for the reduced </a:t>
            </a:r>
            <a:r>
              <a:rPr lang="en-GB" sz="2800" spc="-5" dirty="0" smtClean="0">
                <a:solidFill>
                  <a:srgbClr val="FF0000"/>
                </a:solidFill>
                <a:cs typeface="Times New Roman"/>
              </a:rPr>
              <a:t>O2</a:t>
            </a:r>
            <a:r>
              <a:rPr lang="en-GB" sz="2800" spc="-35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Times New Roman"/>
              </a:rPr>
              <a:t>tension.</a:t>
            </a:r>
            <a:endParaRPr lang="en-GB" sz="2800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4523231" y="2767584"/>
            <a:ext cx="4318619" cy="3644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object 3"/>
          <p:cNvSpPr txBox="1"/>
          <p:nvPr/>
        </p:nvSpPr>
        <p:spPr>
          <a:xfrm>
            <a:off x="214313" y="820375"/>
            <a:ext cx="8522493" cy="5309787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Explain the physiological roles of </a:t>
            </a:r>
            <a:r>
              <a:rPr lang="en-GB" sz="2100" i="1" dirty="0" err="1" smtClean="0">
                <a:cs typeface="Times New Roman"/>
              </a:rPr>
              <a:t>myoglobin</a:t>
            </a:r>
            <a:r>
              <a:rPr lang="en-GB" sz="2100" i="1" dirty="0" smtClean="0">
                <a:cs typeface="Times New Roman"/>
              </a:rPr>
              <a:t> and haemoglobin.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2.4)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Contrast the oxygen-binding properties of </a:t>
            </a:r>
            <a:r>
              <a:rPr lang="en-GB" sz="2100" i="1" dirty="0" err="1" smtClean="0">
                <a:cs typeface="Times New Roman"/>
              </a:rPr>
              <a:t>myoglobin</a:t>
            </a:r>
            <a:r>
              <a:rPr lang="en-GB" sz="2100" i="1" dirty="0" smtClean="0">
                <a:cs typeface="Times New Roman"/>
              </a:rPr>
              <a:t> and haemoglobin and explain why haemoglobin is most suited to its role as an oxygen transporter.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2.5)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Describe the major structural differences between oxygenated and deoxygenated haemoglobin and the molecular basis of </a:t>
            </a:r>
            <a:r>
              <a:rPr lang="en-GB" sz="2100" i="1" dirty="0" err="1" smtClean="0">
                <a:cs typeface="Times New Roman"/>
              </a:rPr>
              <a:t>cooperativity</a:t>
            </a:r>
            <a:r>
              <a:rPr lang="en-GB" sz="2100" i="1" dirty="0" smtClean="0">
                <a:cs typeface="Times New Roman"/>
              </a:rPr>
              <a:t>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 2.6)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Describe the </a:t>
            </a:r>
            <a:r>
              <a:rPr lang="en-GB" sz="2100" i="1" spc="-10" dirty="0" smtClean="0">
                <a:cs typeface="Times New Roman"/>
              </a:rPr>
              <a:t>effects </a:t>
            </a:r>
            <a:r>
              <a:rPr lang="en-GB" sz="2100" i="1" dirty="0" smtClean="0">
                <a:cs typeface="Times New Roman"/>
              </a:rPr>
              <a:t>of CO</a:t>
            </a:r>
            <a:r>
              <a:rPr lang="en-GB" sz="2100" i="1" baseline="-20370" dirty="0" smtClean="0">
                <a:cs typeface="Times New Roman"/>
              </a:rPr>
              <a:t>2</a:t>
            </a:r>
            <a:r>
              <a:rPr lang="en-GB" sz="2100" i="1" dirty="0" smtClean="0">
                <a:cs typeface="Times New Roman"/>
              </a:rPr>
              <a:t>, </a:t>
            </a:r>
            <a:r>
              <a:rPr lang="en-GB" sz="2100" i="1" spc="5" dirty="0" smtClean="0">
                <a:cs typeface="Times New Roman"/>
              </a:rPr>
              <a:t>H</a:t>
            </a:r>
            <a:r>
              <a:rPr lang="en-GB" sz="2100" i="1" spc="7" baseline="25925" dirty="0" smtClean="0">
                <a:cs typeface="Times New Roman"/>
              </a:rPr>
              <a:t>+</a:t>
            </a:r>
            <a:r>
              <a:rPr lang="en-GB" sz="2100" i="1" spc="5" dirty="0" smtClean="0">
                <a:cs typeface="Times New Roman"/>
              </a:rPr>
              <a:t>, </a:t>
            </a:r>
            <a:r>
              <a:rPr lang="en-GB" sz="2100" i="1" dirty="0" smtClean="0">
                <a:cs typeface="Times New Roman"/>
              </a:rPr>
              <a:t>2’3 </a:t>
            </a:r>
            <a:r>
              <a:rPr lang="en-GB" sz="2100" i="1" dirty="0" err="1" smtClean="0">
                <a:cs typeface="Times New Roman"/>
              </a:rPr>
              <a:t>bisphosphoglycerate</a:t>
            </a:r>
            <a:r>
              <a:rPr lang="en-GB" sz="2100" i="1" dirty="0" smtClean="0">
                <a:cs typeface="Times New Roman"/>
              </a:rPr>
              <a:t> and carbon </a:t>
            </a:r>
            <a:r>
              <a:rPr lang="en-GB" sz="2100" i="1" spc="-5" dirty="0" smtClean="0">
                <a:cs typeface="Times New Roman"/>
              </a:rPr>
              <a:t>monoxide </a:t>
            </a:r>
            <a:r>
              <a:rPr lang="en-GB" sz="2100" i="1" dirty="0" smtClean="0">
                <a:cs typeface="Times New Roman"/>
              </a:rPr>
              <a:t>on  the binding of oxygen </a:t>
            </a:r>
            <a:r>
              <a:rPr lang="en-GB" sz="2100" i="1" spc="-10" dirty="0" smtClean="0">
                <a:cs typeface="Times New Roman"/>
              </a:rPr>
              <a:t>by </a:t>
            </a:r>
            <a:r>
              <a:rPr lang="en-GB" sz="2100" i="1" spc="-5" dirty="0" smtClean="0">
                <a:cs typeface="Times New Roman"/>
              </a:rPr>
              <a:t>haemoglobin, </a:t>
            </a:r>
            <a:r>
              <a:rPr lang="en-GB" sz="2100" i="1" dirty="0" smtClean="0">
                <a:cs typeface="Times New Roman"/>
              </a:rPr>
              <a:t>and the physiological significance of </a:t>
            </a:r>
            <a:r>
              <a:rPr lang="en-GB" sz="2100" i="1" spc="-5" dirty="0" smtClean="0">
                <a:cs typeface="Times New Roman"/>
              </a:rPr>
              <a:t>these effects.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</a:t>
            </a:r>
            <a:r>
              <a:rPr lang="en-GB" sz="2100" i="1" spc="-2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2.7)</a:t>
            </a:r>
          </a:p>
          <a:p>
            <a:pPr marL="527050" marR="6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  <a:tabLst>
                <a:tab pos="360680" algn="l"/>
              </a:tabLst>
            </a:pPr>
            <a:r>
              <a:rPr lang="en-GB" sz="2100" i="1" dirty="0" smtClean="0">
                <a:cs typeface="Times New Roman"/>
              </a:rPr>
              <a:t>Appreciate</a:t>
            </a:r>
            <a:r>
              <a:rPr lang="en-GB" sz="2100" i="1" spc="250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that</a:t>
            </a:r>
            <a:r>
              <a:rPr lang="en-GB" sz="2100" i="1" spc="27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mutations</a:t>
            </a:r>
            <a:r>
              <a:rPr lang="en-GB" sz="2100" i="1" spc="27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in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dirty="0" err="1" smtClean="0">
                <a:cs typeface="Times New Roman"/>
              </a:rPr>
              <a:t>globin</a:t>
            </a:r>
            <a:r>
              <a:rPr lang="en-GB" sz="2100" i="1" spc="254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genes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spc="-5" dirty="0" smtClean="0">
                <a:cs typeface="Times New Roman"/>
              </a:rPr>
              <a:t>can</a:t>
            </a:r>
            <a:r>
              <a:rPr lang="en-GB" sz="2100" i="1" spc="27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give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rise</a:t>
            </a:r>
            <a:r>
              <a:rPr lang="en-GB" sz="2100" i="1" spc="254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to</a:t>
            </a:r>
            <a:r>
              <a:rPr lang="en-GB" sz="2100" i="1" spc="27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diseases</a:t>
            </a:r>
            <a:r>
              <a:rPr lang="en-GB" sz="2100" i="1" spc="260" dirty="0" smtClean="0">
                <a:cs typeface="Times New Roman"/>
              </a:rPr>
              <a:t> </a:t>
            </a:r>
            <a:r>
              <a:rPr lang="en-GB" sz="2100" i="1" spc="5" dirty="0" smtClean="0">
                <a:cs typeface="Times New Roman"/>
              </a:rPr>
              <a:t>such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as</a:t>
            </a:r>
            <a:r>
              <a:rPr lang="en-GB" sz="2100" i="1" spc="265" dirty="0" smtClean="0">
                <a:cs typeface="Times New Roman"/>
              </a:rPr>
              <a:t> </a:t>
            </a:r>
            <a:r>
              <a:rPr lang="en-GB" sz="2100" i="1" dirty="0" smtClean="0">
                <a:cs typeface="Times New Roman"/>
              </a:rPr>
              <a:t>sickle </a:t>
            </a:r>
            <a:r>
              <a:rPr lang="en-GB" sz="2100" i="1" spc="-5" dirty="0" smtClean="0">
                <a:cs typeface="Times New Roman"/>
              </a:rPr>
              <a:t>cell anaemia </a:t>
            </a:r>
            <a:r>
              <a:rPr lang="en-GB" sz="2100" i="1" dirty="0" smtClean="0">
                <a:cs typeface="Times New Roman"/>
              </a:rPr>
              <a:t>or </a:t>
            </a:r>
            <a:r>
              <a:rPr lang="en-GB" sz="2100" i="1" spc="-5" dirty="0" err="1" smtClean="0">
                <a:cs typeface="Times New Roman"/>
              </a:rPr>
              <a:t>thalassemia</a:t>
            </a:r>
            <a:r>
              <a:rPr lang="en-GB" sz="2100" i="1" spc="-5" dirty="0" smtClean="0">
                <a:cs typeface="Times New Roman"/>
              </a:rPr>
              <a:t>.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(LO</a:t>
            </a:r>
            <a:r>
              <a:rPr lang="en-GB" sz="2100" i="1" spc="6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GB" sz="2100" i="1" dirty="0" smtClean="0">
                <a:solidFill>
                  <a:srgbClr val="FF0000"/>
                </a:solidFill>
                <a:cs typeface="Times New Roman"/>
              </a:rPr>
              <a:t>2.8)</a:t>
            </a:r>
            <a:endParaRPr lang="en-GB" sz="2100" i="1" dirty="0">
              <a:cs typeface="Times New Roman"/>
            </a:endParaRPr>
          </a:p>
        </p:txBody>
      </p:sp>
      <p:pic>
        <p:nvPicPr>
          <p:cNvPr id="1026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" y="146304"/>
            <a:ext cx="8327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Intended learning outcomes of this lecture: </a:t>
            </a:r>
            <a:endParaRPr lang="en-US" sz="32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6993" y="238211"/>
            <a:ext cx="714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spc="-5" smtClean="0">
                <a:solidFill>
                  <a:srgbClr val="000000"/>
                </a:solidFill>
                <a:cs typeface="Arial Narrow"/>
              </a:rPr>
              <a:t>Binding of 2,3-BPG to</a:t>
            </a:r>
            <a:r>
              <a:rPr lang="en-GB" sz="3200" b="1" spc="-10" smtClean="0">
                <a:solidFill>
                  <a:srgbClr val="000000"/>
                </a:solidFill>
                <a:cs typeface="Arial Narrow"/>
              </a:rPr>
              <a:t> </a:t>
            </a:r>
            <a:r>
              <a:rPr lang="en-GB" sz="3200" b="1" spc="-5" smtClean="0">
                <a:solidFill>
                  <a:srgbClr val="000000"/>
                </a:solidFill>
                <a:cs typeface="Arial Narrow"/>
              </a:rPr>
              <a:t>deoxyhaemoglobin</a:t>
            </a:r>
            <a:endParaRPr lang="en-GB" sz="3200" b="1"/>
          </a:p>
        </p:txBody>
      </p:sp>
      <p:sp>
        <p:nvSpPr>
          <p:cNvPr id="7" name="Rectangle 6"/>
          <p:cNvSpPr/>
          <p:nvPr/>
        </p:nvSpPr>
        <p:spPr>
          <a:xfrm>
            <a:off x="271669" y="1115448"/>
            <a:ext cx="3215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5" dirty="0" smtClean="0">
                <a:cs typeface="Times New Roman"/>
              </a:rPr>
              <a:t>2,3-BPG binds in </a:t>
            </a:r>
            <a:r>
              <a:rPr lang="en-GB" sz="2800" dirty="0" smtClean="0">
                <a:cs typeface="Times New Roman"/>
              </a:rPr>
              <a:t>the </a:t>
            </a:r>
            <a:r>
              <a:rPr lang="en-GB" sz="2800" spc="-5" dirty="0" smtClean="0">
                <a:cs typeface="Times New Roman"/>
              </a:rPr>
              <a:t>central cavity </a:t>
            </a:r>
            <a:r>
              <a:rPr lang="en-GB" sz="2800" dirty="0" smtClean="0">
                <a:cs typeface="Times New Roman"/>
              </a:rPr>
              <a:t>of </a:t>
            </a:r>
            <a:r>
              <a:rPr lang="en-GB" sz="2800" spc="-5" dirty="0" smtClean="0">
                <a:cs typeface="Times New Roman"/>
              </a:rPr>
              <a:t>the </a:t>
            </a:r>
            <a:r>
              <a:rPr lang="en-GB" sz="2800" spc="-20" dirty="0" smtClean="0">
                <a:cs typeface="Times New Roman"/>
              </a:rPr>
              <a:t>tetramer, </a:t>
            </a:r>
            <a:r>
              <a:rPr lang="en-GB" sz="2800" spc="-5" dirty="0" smtClean="0">
                <a:cs typeface="Times New Roman"/>
              </a:rPr>
              <a:t>interacting with </a:t>
            </a:r>
            <a:r>
              <a:rPr lang="en-GB" sz="2800" dirty="0" smtClean="0">
                <a:cs typeface="Times New Roman"/>
              </a:rPr>
              <a:t>three  </a:t>
            </a:r>
            <a:r>
              <a:rPr lang="en-GB" sz="2800" spc="-5" dirty="0" smtClean="0">
                <a:cs typeface="Times New Roman"/>
              </a:rPr>
              <a:t>positively </a:t>
            </a:r>
            <a:r>
              <a:rPr lang="en-GB" sz="2800" spc="-10" dirty="0" smtClean="0">
                <a:cs typeface="Times New Roman"/>
              </a:rPr>
              <a:t>charged </a:t>
            </a:r>
            <a:r>
              <a:rPr lang="en-GB" sz="2800" dirty="0" smtClean="0">
                <a:cs typeface="Times New Roman"/>
              </a:rPr>
              <a:t>on </a:t>
            </a:r>
            <a:r>
              <a:rPr lang="en-GB" sz="2800" spc="-10" dirty="0" smtClean="0">
                <a:cs typeface="Times New Roman"/>
              </a:rPr>
              <a:t>each </a:t>
            </a:r>
            <a:r>
              <a:rPr lang="en-GB" sz="2800" spc="-5" dirty="0" smtClean="0">
                <a:cs typeface="Times New Roman"/>
              </a:rPr>
              <a:t>beta chain. </a:t>
            </a:r>
          </a:p>
          <a:p>
            <a:endParaRPr lang="en-GB" sz="2800" spc="-5" dirty="0" smtClean="0">
              <a:cs typeface="Times New Roman"/>
            </a:endParaRPr>
          </a:p>
          <a:p>
            <a:r>
              <a:rPr lang="en-GB" sz="2800" spc="-5" dirty="0" smtClean="0">
                <a:cs typeface="Times New Roman"/>
              </a:rPr>
              <a:t>The oxygenated  haemoglobin has a smaller central gap  and excludes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2,3-BPG</a:t>
            </a:r>
            <a:endParaRPr lang="en-GB" sz="2800" dirty="0"/>
          </a:p>
        </p:txBody>
      </p:sp>
      <p:sp>
        <p:nvSpPr>
          <p:cNvPr id="8" name="object 4"/>
          <p:cNvSpPr/>
          <p:nvPr/>
        </p:nvSpPr>
        <p:spPr>
          <a:xfrm>
            <a:off x="3779520" y="1093295"/>
            <a:ext cx="5364480" cy="510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264" y="162410"/>
            <a:ext cx="8656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lang="en-GB" sz="3200" b="1" dirty="0" smtClean="0">
                <a:cs typeface="Arial Narrow"/>
              </a:rPr>
              <a:t>Differential oxygen</a:t>
            </a:r>
            <a:r>
              <a:rPr lang="en-GB" sz="3200" b="1" spc="-4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affinity </a:t>
            </a:r>
            <a:r>
              <a:rPr lang="en-GB" sz="3200" b="1" dirty="0" smtClean="0">
                <a:cs typeface="Arial Narrow"/>
              </a:rPr>
              <a:t>of foetal </a:t>
            </a:r>
            <a:r>
              <a:rPr lang="en-GB" sz="3200" b="1" spc="-5" dirty="0" smtClean="0">
                <a:cs typeface="Arial Narrow"/>
              </a:rPr>
              <a:t>and </a:t>
            </a:r>
            <a:r>
              <a:rPr lang="en-GB" sz="3200" b="1" dirty="0" smtClean="0">
                <a:cs typeface="Arial Narrow"/>
              </a:rPr>
              <a:t>maternal red </a:t>
            </a:r>
            <a:r>
              <a:rPr lang="en-GB" sz="3200" b="1" spc="-10" dirty="0" smtClean="0">
                <a:cs typeface="Arial Narrow"/>
              </a:rPr>
              <a:t>blood</a:t>
            </a:r>
            <a:r>
              <a:rPr lang="en-GB" sz="3200" b="1" spc="-25" dirty="0" smtClean="0">
                <a:cs typeface="Arial Narrow"/>
              </a:rPr>
              <a:t> </a:t>
            </a:r>
            <a:r>
              <a:rPr lang="en-GB" sz="3200" b="1" spc="-5" dirty="0" smtClean="0">
                <a:cs typeface="Arial Narrow"/>
              </a:rPr>
              <a:t>cells</a:t>
            </a:r>
            <a:endParaRPr lang="en-GB" sz="3200" b="1" dirty="0"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026" y="1377697"/>
            <a:ext cx="3791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en-GB" sz="2400" spc="-5" dirty="0" smtClean="0">
                <a:cs typeface="Times New Roman"/>
              </a:rPr>
              <a:t>Foetal haemoglobin contains </a:t>
            </a:r>
            <a:r>
              <a:rPr lang="en-GB" sz="2400" dirty="0" smtClean="0">
                <a:cs typeface="Times New Roman"/>
              </a:rPr>
              <a:t>a </a:t>
            </a:r>
            <a:r>
              <a:rPr lang="en-GB" sz="2400" spc="-5" dirty="0" smtClean="0">
                <a:cs typeface="Times New Roman"/>
              </a:rPr>
              <a:t>variant </a:t>
            </a:r>
            <a:r>
              <a:rPr lang="en-GB" sz="2400" dirty="0" smtClean="0">
                <a:cs typeface="Times New Roman"/>
              </a:rPr>
              <a:t>of the β </a:t>
            </a:r>
            <a:r>
              <a:rPr lang="en-GB" sz="2400" spc="-5" dirty="0" smtClean="0">
                <a:cs typeface="Times New Roman"/>
              </a:rPr>
              <a:t>chain, called </a:t>
            </a:r>
            <a:r>
              <a:rPr lang="en-GB" sz="2400" dirty="0" smtClean="0">
                <a:cs typeface="Times New Roman"/>
              </a:rPr>
              <a:t>ɤ, which has a </a:t>
            </a:r>
            <a:r>
              <a:rPr lang="en-GB" sz="2400" spc="-5" dirty="0" err="1" smtClean="0">
                <a:solidFill>
                  <a:srgbClr val="00B050"/>
                </a:solidFill>
                <a:cs typeface="Times New Roman"/>
              </a:rPr>
              <a:t>His→Ser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substitution </a:t>
            </a:r>
            <a:r>
              <a:rPr lang="en-GB" sz="2400" dirty="0" smtClean="0">
                <a:cs typeface="Times New Roman"/>
              </a:rPr>
              <a:t>in the </a:t>
            </a:r>
            <a:r>
              <a:rPr lang="en-GB" sz="2400" spc="-5" dirty="0" smtClean="0">
                <a:cs typeface="Times New Roman"/>
              </a:rPr>
              <a:t>2,3-BPG-binding </a:t>
            </a:r>
            <a:r>
              <a:rPr lang="en-GB" sz="2400" dirty="0" smtClean="0">
                <a:cs typeface="Times New Roman"/>
              </a:rPr>
              <a:t>site. The </a:t>
            </a:r>
            <a:r>
              <a:rPr lang="en-GB" sz="2400" spc="-5" dirty="0" smtClean="0">
                <a:cs typeface="Times New Roman"/>
              </a:rPr>
              <a:t>foetal haemoglobin </a:t>
            </a:r>
            <a:r>
              <a:rPr lang="en-GB" sz="2400" dirty="0" smtClean="0">
                <a:cs typeface="Times New Roman"/>
              </a:rPr>
              <a:t>thus </a:t>
            </a:r>
            <a:r>
              <a:rPr lang="en-GB" sz="2400" spc="-5" dirty="0" smtClean="0">
                <a:cs typeface="Times New Roman"/>
              </a:rPr>
              <a:t>has </a:t>
            </a:r>
            <a:r>
              <a:rPr lang="en-GB" sz="2400" dirty="0" smtClean="0">
                <a:cs typeface="Times New Roman"/>
              </a:rPr>
              <a:t>a reduced </a:t>
            </a:r>
            <a:r>
              <a:rPr lang="en-GB" sz="2400" spc="-10" dirty="0" smtClean="0">
                <a:cs typeface="Times New Roman"/>
              </a:rPr>
              <a:t>affinity </a:t>
            </a:r>
            <a:r>
              <a:rPr lang="en-GB" sz="2400" dirty="0" smtClean="0">
                <a:cs typeface="Times New Roman"/>
              </a:rPr>
              <a:t>for </a:t>
            </a:r>
            <a:r>
              <a:rPr lang="en-GB" sz="2400" spc="-5" dirty="0" smtClean="0">
                <a:cs typeface="Times New Roman"/>
              </a:rPr>
              <a:t>2,3-BPG, resulting </a:t>
            </a:r>
            <a:r>
              <a:rPr lang="en-GB" sz="2400" dirty="0" smtClean="0">
                <a:cs typeface="Times New Roman"/>
              </a:rPr>
              <a:t>in an enhanced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-5" dirty="0" smtClean="0">
                <a:cs typeface="Times New Roman"/>
              </a:rPr>
              <a:t>-binding </a:t>
            </a:r>
            <a:r>
              <a:rPr lang="en-GB" sz="2400" spc="-10" dirty="0" smtClean="0">
                <a:cs typeface="Times New Roman"/>
              </a:rPr>
              <a:t>affinity </a:t>
            </a:r>
            <a:r>
              <a:rPr lang="en-GB" sz="2400" dirty="0" smtClean="0">
                <a:cs typeface="Times New Roman"/>
              </a:rPr>
              <a:t>that </a:t>
            </a:r>
            <a:r>
              <a:rPr lang="en-GB" sz="2400" spc="-5" dirty="0" smtClean="0">
                <a:cs typeface="Times New Roman"/>
              </a:rPr>
              <a:t>allows transfer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from the </a:t>
            </a:r>
            <a:r>
              <a:rPr lang="en-GB" sz="2400" spc="-5" dirty="0" smtClean="0">
                <a:cs typeface="Times New Roman"/>
              </a:rPr>
              <a:t>maternal </a:t>
            </a:r>
            <a:r>
              <a:rPr lang="en-GB" sz="2400" dirty="0" smtClean="0">
                <a:cs typeface="Times New Roman"/>
              </a:rPr>
              <a:t>to </a:t>
            </a:r>
            <a:r>
              <a:rPr lang="en-GB" sz="2400" spc="-5" dirty="0" smtClean="0">
                <a:cs typeface="Times New Roman"/>
              </a:rPr>
              <a:t>the </a:t>
            </a:r>
            <a:r>
              <a:rPr lang="en-GB" sz="2400" dirty="0" smtClean="0">
                <a:cs typeface="Times New Roman"/>
              </a:rPr>
              <a:t>foetal red blood</a:t>
            </a:r>
            <a:r>
              <a:rPr lang="en-GB" sz="2400" spc="-2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cells</a:t>
            </a:r>
            <a:endParaRPr lang="en-GB" sz="2400" dirty="0">
              <a:cs typeface="Times New Roman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4179094" y="1280160"/>
            <a:ext cx="4964906" cy="508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4279901" y="1168400"/>
            <a:ext cx="486410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1648" y="0"/>
            <a:ext cx="8644127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mtClean="0">
                <a:latin typeface="Arial Narrow"/>
                <a:cs typeface="Arial Narrow"/>
              </a:rPr>
              <a:t>The Bohr</a:t>
            </a:r>
            <a:r>
              <a:rPr lang="en-GB" sz="3200" b="1" spc="-40" smtClean="0">
                <a:latin typeface="Arial Narrow"/>
                <a:cs typeface="Arial Narrow"/>
              </a:rPr>
              <a:t> </a:t>
            </a:r>
            <a:r>
              <a:rPr lang="en-GB" sz="3200" b="1" spc="-5" smtClean="0">
                <a:latin typeface="Arial Narrow"/>
                <a:cs typeface="Arial Narrow"/>
              </a:rPr>
              <a:t>effect</a:t>
            </a: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pc="5" smtClean="0">
                <a:latin typeface="Arial Narrow"/>
                <a:cs typeface="Arial Narrow"/>
              </a:rPr>
              <a:t>H</a:t>
            </a:r>
            <a:r>
              <a:rPr lang="en-GB" sz="3150" b="1" spc="7" baseline="25132" smtClean="0">
                <a:latin typeface="Arial Narrow"/>
                <a:cs typeface="Arial Narrow"/>
              </a:rPr>
              <a:t>+ </a:t>
            </a:r>
            <a:r>
              <a:rPr lang="en-GB" sz="3200" b="1" spc="-5" smtClean="0">
                <a:latin typeface="Arial Narrow"/>
                <a:cs typeface="Arial Narrow"/>
              </a:rPr>
              <a:t>ions and </a:t>
            </a:r>
            <a:r>
              <a:rPr lang="en-GB" sz="3200" b="1" spc="5" smtClean="0">
                <a:latin typeface="Arial Narrow"/>
                <a:cs typeface="Arial Narrow"/>
              </a:rPr>
              <a:t>CO</a:t>
            </a:r>
            <a:r>
              <a:rPr lang="en-GB" sz="3150" b="1" spc="7" baseline="-21164" smtClean="0">
                <a:latin typeface="Arial Narrow"/>
                <a:cs typeface="Arial Narrow"/>
              </a:rPr>
              <a:t>2 </a:t>
            </a:r>
            <a:r>
              <a:rPr lang="en-GB" sz="3200" b="1" smtClean="0">
                <a:latin typeface="Arial Narrow"/>
                <a:cs typeface="Arial Narrow"/>
              </a:rPr>
              <a:t>promote the release of</a:t>
            </a:r>
            <a:r>
              <a:rPr lang="en-GB" sz="3200" b="1" spc="390" smtClean="0">
                <a:latin typeface="Arial Narrow"/>
                <a:cs typeface="Arial Narrow"/>
              </a:rPr>
              <a:t> </a:t>
            </a:r>
            <a:r>
              <a:rPr lang="en-GB" sz="3200" b="1" spc="5" smtClean="0">
                <a:latin typeface="Arial Narrow"/>
                <a:cs typeface="Arial Narrow"/>
              </a:rPr>
              <a:t>O</a:t>
            </a:r>
            <a:r>
              <a:rPr lang="en-GB" sz="3150" b="1" spc="7" baseline="-21164" smtClean="0">
                <a:latin typeface="Arial Narrow"/>
                <a:cs typeface="Arial Narrow"/>
              </a:rPr>
              <a:t>2</a:t>
            </a:r>
            <a:endParaRPr lang="en-GB" sz="3150" baseline="-21164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028" y="1226767"/>
            <a:ext cx="3748604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5080" indent="457200" algn="just">
              <a:spcBef>
                <a:spcPts val="1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spc="-5" dirty="0" smtClean="0">
                <a:cs typeface="Times New Roman"/>
              </a:rPr>
              <a:t>Rapidly metabolising tissues, </a:t>
            </a:r>
            <a:r>
              <a:rPr lang="en-GB" sz="2400" dirty="0" smtClean="0">
                <a:cs typeface="Times New Roman"/>
              </a:rPr>
              <a:t>such </a:t>
            </a:r>
            <a:r>
              <a:rPr lang="en-GB" sz="2400" spc="-5" dirty="0" smtClean="0">
                <a:cs typeface="Times New Roman"/>
              </a:rPr>
              <a:t>as  contracting muscle, have </a:t>
            </a:r>
            <a:r>
              <a:rPr lang="en-GB" sz="2400" dirty="0" smtClean="0">
                <a:cs typeface="Times New Roman"/>
              </a:rPr>
              <a:t>a </a:t>
            </a:r>
            <a:r>
              <a:rPr lang="en-GB" sz="2400" spc="-5" dirty="0" smtClean="0">
                <a:cs typeface="Times New Roman"/>
              </a:rPr>
              <a:t>high need </a:t>
            </a:r>
            <a:r>
              <a:rPr lang="en-GB" sz="2400" dirty="0" smtClean="0">
                <a:cs typeface="Times New Roman"/>
              </a:rPr>
              <a:t>for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and  </a:t>
            </a:r>
            <a:r>
              <a:rPr lang="en-GB" sz="2400" spc="-5" dirty="0" smtClean="0">
                <a:cs typeface="Times New Roman"/>
              </a:rPr>
              <a:t>generate </a:t>
            </a:r>
            <a:r>
              <a:rPr lang="en-GB" sz="2400" spc="-10" dirty="0" smtClean="0">
                <a:cs typeface="Times New Roman"/>
              </a:rPr>
              <a:t>large </a:t>
            </a:r>
            <a:r>
              <a:rPr lang="en-GB" sz="2400" spc="-5" dirty="0" smtClean="0">
                <a:cs typeface="Times New Roman"/>
              </a:rPr>
              <a:t>amounts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H</a:t>
            </a:r>
            <a:r>
              <a:rPr lang="en-GB" sz="2400" spc="-7" baseline="24305" dirty="0" smtClean="0">
                <a:cs typeface="Times New Roman"/>
              </a:rPr>
              <a:t>+ </a:t>
            </a:r>
            <a:r>
              <a:rPr lang="en-GB" sz="2400" dirty="0" smtClean="0">
                <a:cs typeface="Times New Roman"/>
              </a:rPr>
              <a:t>and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-5" dirty="0" smtClean="0">
                <a:cs typeface="Times New Roman"/>
              </a:rPr>
              <a:t>. </a:t>
            </a:r>
            <a:r>
              <a:rPr lang="en-GB" sz="2400" dirty="0" smtClean="0">
                <a:cs typeface="Times New Roman"/>
              </a:rPr>
              <a:t>Both of  these </a:t>
            </a:r>
            <a:r>
              <a:rPr lang="en-GB" sz="2400" spc="-5" dirty="0" smtClean="0">
                <a:cs typeface="Times New Roman"/>
              </a:rPr>
              <a:t>species interact </a:t>
            </a:r>
            <a:r>
              <a:rPr lang="en-GB" sz="2400" dirty="0" smtClean="0">
                <a:cs typeface="Times New Roman"/>
              </a:rPr>
              <a:t>with </a:t>
            </a:r>
            <a:r>
              <a:rPr lang="en-GB" sz="2400" spc="-5" dirty="0" smtClean="0">
                <a:cs typeface="Times New Roman"/>
              </a:rPr>
              <a:t>haemoglobin </a:t>
            </a:r>
            <a:r>
              <a:rPr lang="en-GB" sz="2400" spc="-10" dirty="0" smtClean="0">
                <a:cs typeface="Times New Roman"/>
              </a:rPr>
              <a:t>to </a:t>
            </a:r>
            <a:r>
              <a:rPr lang="en-GB" sz="2400" spc="-5" dirty="0" smtClean="0">
                <a:cs typeface="Times New Roman"/>
              </a:rPr>
              <a:t>promote</a:t>
            </a:r>
            <a:r>
              <a:rPr lang="en-GB" sz="2400" dirty="0" smtClean="0">
                <a:cs typeface="Times New Roman"/>
              </a:rPr>
              <a:t> O</a:t>
            </a:r>
            <a:r>
              <a:rPr lang="en-GB" sz="2400" baseline="-20833" dirty="0" smtClean="0">
                <a:cs typeface="Times New Roman"/>
              </a:rPr>
              <a:t>2</a:t>
            </a:r>
            <a:r>
              <a:rPr lang="en-GB" sz="2400" dirty="0" smtClean="0">
                <a:cs typeface="Times New Roman"/>
              </a:rPr>
              <a:t>-release.</a:t>
            </a:r>
          </a:p>
          <a:p>
            <a:pPr marL="91440" marR="5080" indent="457200" algn="just">
              <a:spcBef>
                <a:spcPts val="10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The</a:t>
            </a:r>
            <a:r>
              <a:rPr lang="en-GB" sz="2400" spc="32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O</a:t>
            </a:r>
            <a:r>
              <a:rPr lang="en-GB" sz="2400" spc="-7" baseline="-20833" dirty="0" smtClean="0">
                <a:cs typeface="Times New Roman"/>
              </a:rPr>
              <a:t>2</a:t>
            </a:r>
            <a:r>
              <a:rPr lang="en-GB" sz="2400" spc="202" baseline="-20833" dirty="0" smtClean="0">
                <a:cs typeface="Times New Roman"/>
              </a:rPr>
              <a:t> </a:t>
            </a:r>
            <a:r>
              <a:rPr lang="en-GB" sz="2400" spc="-10" dirty="0" smtClean="0">
                <a:cs typeface="Times New Roman"/>
              </a:rPr>
              <a:t>affinity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decreases</a:t>
            </a:r>
            <a:r>
              <a:rPr lang="en-GB" sz="2400" spc="31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as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the</a:t>
            </a:r>
            <a:r>
              <a:rPr lang="en-GB" sz="2400" spc="330" dirty="0" smtClean="0">
                <a:cs typeface="Times New Roman"/>
              </a:rPr>
              <a:t> </a:t>
            </a:r>
            <a:r>
              <a:rPr lang="en-GB" sz="2400" spc="-10" dirty="0" smtClean="0">
                <a:cs typeface="Times New Roman"/>
              </a:rPr>
              <a:t>pH</a:t>
            </a:r>
            <a:r>
              <a:rPr lang="en-GB" sz="2400" spc="31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decreases </a:t>
            </a:r>
            <a:r>
              <a:rPr lang="en-GB" sz="2400" dirty="0" smtClean="0">
                <a:cs typeface="Times New Roman"/>
              </a:rPr>
              <a:t>from the </a:t>
            </a:r>
            <a:r>
              <a:rPr lang="en-GB" sz="2400" spc="-5" dirty="0" smtClean="0">
                <a:cs typeface="Times New Roman"/>
              </a:rPr>
              <a:t>pH </a:t>
            </a:r>
            <a:r>
              <a:rPr lang="en-GB" sz="2400" dirty="0" smtClean="0">
                <a:cs typeface="Times New Roman"/>
              </a:rPr>
              <a:t>7.4 found in the</a:t>
            </a:r>
            <a:r>
              <a:rPr lang="en-GB" sz="2400" spc="-4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lungs</a:t>
            </a: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4279901" y="1168400"/>
            <a:ext cx="486410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1648" y="0"/>
            <a:ext cx="8644127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mtClean="0">
                <a:latin typeface="Arial Narrow"/>
                <a:cs typeface="Arial Narrow"/>
              </a:rPr>
              <a:t>The Bohr</a:t>
            </a:r>
            <a:r>
              <a:rPr lang="en-GB" sz="3200" b="1" spc="-40" smtClean="0">
                <a:latin typeface="Arial Narrow"/>
                <a:cs typeface="Arial Narrow"/>
              </a:rPr>
              <a:t> </a:t>
            </a:r>
            <a:r>
              <a:rPr lang="en-GB" sz="3200" b="1" spc="-5" smtClean="0">
                <a:latin typeface="Arial Narrow"/>
                <a:cs typeface="Arial Narrow"/>
              </a:rPr>
              <a:t>effect</a:t>
            </a: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lang="en-GB" sz="3200" b="1" spc="5" smtClean="0">
                <a:latin typeface="Arial Narrow"/>
                <a:cs typeface="Arial Narrow"/>
              </a:rPr>
              <a:t>H</a:t>
            </a:r>
            <a:r>
              <a:rPr lang="en-GB" sz="3150" b="1" spc="7" baseline="25132" smtClean="0">
                <a:latin typeface="Arial Narrow"/>
                <a:cs typeface="Arial Narrow"/>
              </a:rPr>
              <a:t>+ </a:t>
            </a:r>
            <a:r>
              <a:rPr lang="en-GB" sz="3200" b="1" spc="-5" smtClean="0">
                <a:latin typeface="Arial Narrow"/>
                <a:cs typeface="Arial Narrow"/>
              </a:rPr>
              <a:t>ions and </a:t>
            </a:r>
            <a:r>
              <a:rPr lang="en-GB" sz="3200" b="1" spc="5" smtClean="0">
                <a:latin typeface="Arial Narrow"/>
                <a:cs typeface="Arial Narrow"/>
              </a:rPr>
              <a:t>CO</a:t>
            </a:r>
            <a:r>
              <a:rPr lang="en-GB" sz="3150" b="1" spc="7" baseline="-21164" smtClean="0">
                <a:latin typeface="Arial Narrow"/>
                <a:cs typeface="Arial Narrow"/>
              </a:rPr>
              <a:t>2 </a:t>
            </a:r>
            <a:r>
              <a:rPr lang="en-GB" sz="3200" b="1" smtClean="0">
                <a:latin typeface="Arial Narrow"/>
                <a:cs typeface="Arial Narrow"/>
              </a:rPr>
              <a:t>promote the release of</a:t>
            </a:r>
            <a:r>
              <a:rPr lang="en-GB" sz="3200" b="1" spc="390" smtClean="0">
                <a:latin typeface="Arial Narrow"/>
                <a:cs typeface="Arial Narrow"/>
              </a:rPr>
              <a:t> </a:t>
            </a:r>
            <a:r>
              <a:rPr lang="en-GB" sz="3200" b="1" spc="5" smtClean="0">
                <a:latin typeface="Arial Narrow"/>
                <a:cs typeface="Arial Narrow"/>
              </a:rPr>
              <a:t>O</a:t>
            </a:r>
            <a:r>
              <a:rPr lang="en-GB" sz="3150" b="1" spc="7" baseline="-21164" smtClean="0">
                <a:latin typeface="Arial Narrow"/>
                <a:cs typeface="Arial Narrow"/>
              </a:rPr>
              <a:t>2</a:t>
            </a:r>
            <a:endParaRPr lang="en-GB" sz="3150" baseline="-21164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028" y="1226767"/>
            <a:ext cx="3698597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5715" indent="4572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Increased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concentrations </a:t>
            </a:r>
            <a:r>
              <a:rPr lang="en-GB" sz="2400" spc="-5" dirty="0" smtClean="0">
                <a:cs typeface="Times New Roman"/>
              </a:rPr>
              <a:t>also </a:t>
            </a:r>
            <a:r>
              <a:rPr lang="en-GB" sz="2400" dirty="0" smtClean="0">
                <a:cs typeface="Times New Roman"/>
              </a:rPr>
              <a:t>lead to a  decrease in</a:t>
            </a:r>
            <a:r>
              <a:rPr lang="en-GB" sz="2400" spc="-35" dirty="0" smtClean="0">
                <a:cs typeface="Times New Roman"/>
              </a:rPr>
              <a:t> </a:t>
            </a:r>
            <a:r>
              <a:rPr lang="en-GB" sz="2400" spc="-20" dirty="0" smtClean="0">
                <a:cs typeface="Times New Roman"/>
              </a:rPr>
              <a:t>O</a:t>
            </a:r>
            <a:r>
              <a:rPr lang="en-GB" sz="2400" spc="-30" baseline="-20833" dirty="0" smtClean="0">
                <a:cs typeface="Times New Roman"/>
              </a:rPr>
              <a:t>2 </a:t>
            </a:r>
            <a:r>
              <a:rPr lang="en-GB" sz="2400" spc="-20" dirty="0" smtClean="0">
                <a:cs typeface="Times New Roman"/>
              </a:rPr>
              <a:t>- affinity.</a:t>
            </a:r>
          </a:p>
          <a:p>
            <a:pPr marL="91440" marR="5715" indent="4572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Arial" pitchFamily="34" charset="0"/>
              <a:buChar char="•"/>
              <a:tabLst>
                <a:tab pos="306070" algn="l"/>
              </a:tabLst>
            </a:pPr>
            <a:r>
              <a:rPr lang="en-GB" sz="2400" dirty="0" smtClean="0">
                <a:cs typeface="Times New Roman"/>
              </a:rPr>
              <a:t>This </a:t>
            </a:r>
            <a:r>
              <a:rPr lang="en-GB" sz="2400" spc="-5" dirty="0" smtClean="0">
                <a:cs typeface="Times New Roman"/>
              </a:rPr>
              <a:t>regulation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10" dirty="0" smtClean="0">
                <a:cs typeface="Times New Roman"/>
              </a:rPr>
              <a:t>O</a:t>
            </a:r>
            <a:r>
              <a:rPr lang="en-GB" sz="2400" spc="-15" baseline="-20833" dirty="0" smtClean="0">
                <a:cs typeface="Times New Roman"/>
              </a:rPr>
              <a:t>2 </a:t>
            </a:r>
            <a:r>
              <a:rPr lang="en-GB" sz="2400" spc="-10" dirty="0" smtClean="0">
                <a:cs typeface="Times New Roman"/>
              </a:rPr>
              <a:t>-affinity </a:t>
            </a:r>
            <a:r>
              <a:rPr lang="en-GB" sz="2400" dirty="0" smtClean="0">
                <a:cs typeface="Times New Roman"/>
              </a:rPr>
              <a:t>by </a:t>
            </a:r>
            <a:r>
              <a:rPr lang="en-GB" sz="2400" spc="-5" dirty="0" smtClean="0">
                <a:cs typeface="Times New Roman"/>
              </a:rPr>
              <a:t>pH </a:t>
            </a:r>
            <a:r>
              <a:rPr lang="en-GB" sz="2400" dirty="0" smtClean="0">
                <a:cs typeface="Times New Roman"/>
              </a:rPr>
              <a:t>and </a:t>
            </a:r>
            <a:r>
              <a:rPr lang="en-GB" sz="2400" spc="-5" dirty="0" smtClean="0">
                <a:cs typeface="Times New Roman"/>
              </a:rPr>
              <a:t>CO</a:t>
            </a:r>
            <a:r>
              <a:rPr lang="en-GB" sz="2400" spc="-7" baseline="-20833" dirty="0" smtClean="0">
                <a:cs typeface="Times New Roman"/>
              </a:rPr>
              <a:t>2 </a:t>
            </a:r>
            <a:r>
              <a:rPr lang="en-GB" sz="2400" dirty="0" smtClean="0">
                <a:cs typeface="Times New Roman"/>
              </a:rPr>
              <a:t>is  </a:t>
            </a:r>
            <a:r>
              <a:rPr lang="en-GB" sz="2400" spc="-5" dirty="0" smtClean="0">
                <a:cs typeface="Times New Roman"/>
              </a:rPr>
              <a:t>called </a:t>
            </a:r>
            <a:r>
              <a:rPr lang="en-GB" sz="2400" dirty="0" smtClean="0">
                <a:cs typeface="Times New Roman"/>
              </a:rPr>
              <a:t>the </a:t>
            </a:r>
            <a:r>
              <a:rPr lang="en-GB" sz="2400" b="1" spc="-5" dirty="0" smtClean="0">
                <a:solidFill>
                  <a:srgbClr val="3333CC"/>
                </a:solidFill>
                <a:cs typeface="Times New Roman"/>
              </a:rPr>
              <a:t>Bohr </a:t>
            </a:r>
            <a:r>
              <a:rPr lang="en-GB" sz="2400" b="1" dirty="0" smtClean="0">
                <a:solidFill>
                  <a:srgbClr val="3333CC"/>
                </a:solidFill>
                <a:cs typeface="Times New Roman"/>
              </a:rPr>
              <a:t>effect </a:t>
            </a:r>
            <a:r>
              <a:rPr lang="en-GB" sz="2400" spc="-5" dirty="0" smtClean="0">
                <a:cs typeface="Times New Roman"/>
              </a:rPr>
              <a:t>after its </a:t>
            </a:r>
            <a:r>
              <a:rPr lang="en-GB" sz="2400" spc="-15" dirty="0" smtClean="0">
                <a:cs typeface="Times New Roman"/>
              </a:rPr>
              <a:t>discoverer, </a:t>
            </a:r>
            <a:r>
              <a:rPr lang="en-GB" sz="2400" dirty="0" smtClean="0">
                <a:cs typeface="Times New Roman"/>
              </a:rPr>
              <a:t>Christian Bohr</a:t>
            </a:r>
            <a:r>
              <a:rPr lang="en-GB" sz="2400" spc="-3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(1904).</a:t>
            </a:r>
          </a:p>
          <a:p>
            <a:pPr marL="91440" marR="5080" indent="457200" algn="just">
              <a:spcBef>
                <a:spcPts val="100"/>
              </a:spcBef>
              <a:buClr>
                <a:srgbClr val="FF0000"/>
              </a:buClr>
              <a:tabLst>
                <a:tab pos="306070" algn="l"/>
              </a:tabLst>
            </a:pPr>
            <a:endParaRPr lang="en-GB" sz="2400" dirty="0" smtClean="0">
              <a:cs typeface="Times New Roman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170688" y="4876800"/>
            <a:ext cx="4011168" cy="1518364"/>
          </a:xfrm>
          <a:prstGeom prst="rect">
            <a:avLst/>
          </a:prstGeom>
          <a:solidFill>
            <a:srgbClr val="EDF8F4"/>
          </a:solidFill>
          <a:ln w="9144">
            <a:solidFill>
              <a:srgbClr val="00CC9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lang="en-GB" sz="1600" b="1" spc="-5" dirty="0" smtClean="0">
                <a:cs typeface="Times New Roman"/>
              </a:rPr>
              <a:t>Factors Enhance Unloading of Oxygen at the</a:t>
            </a:r>
            <a:r>
              <a:rPr lang="en-GB" sz="1600" b="1" spc="50" dirty="0" smtClean="0">
                <a:cs typeface="Times New Roman"/>
              </a:rPr>
              <a:t> </a:t>
            </a:r>
            <a:r>
              <a:rPr lang="en-GB" sz="1600" b="1" spc="-10" dirty="0" smtClean="0">
                <a:cs typeface="Times New Roman"/>
              </a:rPr>
              <a:t>Tissue </a:t>
            </a:r>
            <a:r>
              <a:rPr lang="en-GB" sz="1600" b="1" spc="-5" dirty="0" smtClean="0">
                <a:cs typeface="Times New Roman"/>
              </a:rPr>
              <a:t>and Shift Curve to the Right</a:t>
            </a:r>
            <a:r>
              <a:rPr lang="en-GB" sz="1600" b="1" spc="3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Include: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10" dirty="0" smtClean="0">
                <a:cs typeface="Times New Roman"/>
              </a:rPr>
              <a:t> </a:t>
            </a:r>
            <a:r>
              <a:rPr lang="en-GB" sz="1600" b="1" spc="-10" dirty="0" smtClean="0">
                <a:cs typeface="Times New Roman"/>
              </a:rPr>
              <a:t>H+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1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CO2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-10" dirty="0" smtClean="0">
                <a:cs typeface="Times New Roman"/>
              </a:rPr>
              <a:t> </a:t>
            </a:r>
            <a:r>
              <a:rPr lang="en-GB" sz="1600" b="1" spc="-50" dirty="0" smtClean="0">
                <a:cs typeface="Times New Roman"/>
              </a:rPr>
              <a:t>Temp</a:t>
            </a:r>
            <a:endParaRPr lang="en-GB" sz="1600" dirty="0" smtClean="0"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lang="en-GB" sz="1600" b="1" spc="-5" dirty="0" smtClean="0">
                <a:cs typeface="Times New Roman"/>
              </a:rPr>
              <a:t>-High</a:t>
            </a:r>
            <a:r>
              <a:rPr lang="en-GB" sz="1600" b="1" spc="-70" dirty="0" smtClean="0">
                <a:cs typeface="Times New Roman"/>
              </a:rPr>
              <a:t> </a:t>
            </a:r>
            <a:r>
              <a:rPr lang="en-GB" sz="1600" b="1" spc="-5" dirty="0" smtClean="0">
                <a:cs typeface="Times New Roman"/>
              </a:rPr>
              <a:t>Altitude</a:t>
            </a:r>
            <a:endParaRPr lang="en-GB" sz="1600" dirty="0">
              <a:cs typeface="Times New Roman"/>
            </a:endParaRPr>
          </a:p>
        </p:txBody>
      </p:sp>
      <p:pic>
        <p:nvPicPr>
          <p:cNvPr id="13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26365" y="195072"/>
            <a:ext cx="8859139" cy="529632"/>
          </a:xfrm>
          <a:prstGeom prst="rect">
            <a:avLst/>
          </a:prstGeom>
          <a:ln w="9144">
            <a:solidFill>
              <a:schemeClr val="bg1"/>
            </a:solidFill>
          </a:ln>
        </p:spPr>
        <p:txBody>
          <a:bodyPr vert="horz" wrap="square" lIns="0" tIns="36830" rIns="0" bIns="0" rtlCol="0" anchor="b">
            <a:spAutoFit/>
          </a:bodyPr>
          <a:lstStyle/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Binding of Carbon monoxide to</a:t>
            </a:r>
            <a:r>
              <a:rPr kumimoji="0" lang="en-GB" sz="3200" b="1" i="0" u="none" strike="noStrike" kern="1200" cap="none" spc="-125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 </a:t>
            </a: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Arial Narrow"/>
              </a:rPr>
              <a:t>haemoglobin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 Narrow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21444" y="950721"/>
            <a:ext cx="3864769" cy="35593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itchFamily="34" charset="0"/>
              <a:buChar char="•"/>
              <a:tabLst>
                <a:tab pos="495300" algn="l"/>
                <a:tab pos="495934" algn="l"/>
                <a:tab pos="1717675" algn="l"/>
                <a:tab pos="3188970" algn="l"/>
                <a:tab pos="3681095" algn="l"/>
                <a:tab pos="4561840" algn="l"/>
                <a:tab pos="5410835" algn="l"/>
                <a:tab pos="5950585" algn="l"/>
              </a:tabLst>
            </a:pPr>
            <a:r>
              <a:rPr lang="en-GB" sz="2200" spc="-5" dirty="0" smtClean="0">
                <a:cs typeface="Times New Roman"/>
              </a:rPr>
              <a:t>Carb</a:t>
            </a:r>
            <a:r>
              <a:rPr lang="en-GB" sz="2200" dirty="0" smtClean="0">
                <a:cs typeface="Times New Roman"/>
              </a:rPr>
              <a:t>o</a:t>
            </a:r>
            <a:r>
              <a:rPr lang="en-GB" sz="2200" spc="-5" dirty="0" smtClean="0">
                <a:cs typeface="Times New Roman"/>
              </a:rPr>
              <a:t>n mon</a:t>
            </a:r>
            <a:r>
              <a:rPr lang="en-GB" sz="2200" dirty="0" smtClean="0">
                <a:cs typeface="Times New Roman"/>
              </a:rPr>
              <a:t>o</a:t>
            </a:r>
            <a:r>
              <a:rPr lang="en-GB" sz="2200" spc="-5" dirty="0" smtClean="0">
                <a:cs typeface="Times New Roman"/>
              </a:rPr>
              <a:t>xide is toxic even </a:t>
            </a:r>
            <a:r>
              <a:rPr lang="en-GB" sz="2200" dirty="0" smtClean="0">
                <a:cs typeface="Times New Roman"/>
              </a:rPr>
              <a:t>a</a:t>
            </a:r>
            <a:r>
              <a:rPr lang="en-GB" sz="2200" spc="-5" dirty="0" smtClean="0">
                <a:cs typeface="Times New Roman"/>
              </a:rPr>
              <a:t>t low concentration</a:t>
            </a:r>
            <a:endParaRPr lang="en-GB" sz="2200" dirty="0" smtClean="0"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5" dirty="0" smtClean="0">
                <a:cs typeface="Times New Roman"/>
              </a:rPr>
              <a:t>binds tightly (but reversibly) </a:t>
            </a:r>
            <a:r>
              <a:rPr lang="en-GB" sz="2200" spc="-10" dirty="0" smtClean="0">
                <a:cs typeface="Times New Roman"/>
              </a:rPr>
              <a:t>to </a:t>
            </a:r>
            <a:r>
              <a:rPr lang="en-GB" sz="2200" spc="-5" dirty="0" smtClean="0">
                <a:cs typeface="Times New Roman"/>
              </a:rPr>
              <a:t>the </a:t>
            </a:r>
            <a:r>
              <a:rPr lang="en-GB" sz="2200" spc="-10" dirty="0" err="1" smtClean="0">
                <a:cs typeface="Times New Roman"/>
              </a:rPr>
              <a:t>Hb</a:t>
            </a:r>
            <a:r>
              <a:rPr lang="en-GB" sz="2200" spc="-10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iron forming </a:t>
            </a:r>
            <a:r>
              <a:rPr lang="en-GB" sz="2200" b="1" spc="-5" dirty="0" err="1" smtClean="0">
                <a:cs typeface="Times New Roman"/>
              </a:rPr>
              <a:t>carboxyhaemoglobin</a:t>
            </a:r>
            <a:r>
              <a:rPr lang="en-GB" sz="2200" b="1" spc="-5" dirty="0" smtClean="0">
                <a:cs typeface="Times New Roman"/>
              </a:rPr>
              <a:t>.</a:t>
            </a:r>
            <a:endParaRPr lang="en-GB" sz="2200" b="1" dirty="0" smtClean="0"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10" dirty="0" smtClean="0">
                <a:cs typeface="Times New Roman"/>
              </a:rPr>
              <a:t>Affinity </a:t>
            </a:r>
            <a:r>
              <a:rPr lang="en-GB" sz="2200" dirty="0" smtClean="0">
                <a:cs typeface="Times New Roman"/>
              </a:rPr>
              <a:t>of </a:t>
            </a:r>
            <a:r>
              <a:rPr lang="en-GB" sz="2200" spc="-15" dirty="0" err="1" smtClean="0">
                <a:cs typeface="Times New Roman"/>
              </a:rPr>
              <a:t>Hb</a:t>
            </a:r>
            <a:r>
              <a:rPr lang="en-GB" sz="2200" spc="-15" dirty="0" smtClean="0">
                <a:cs typeface="Times New Roman"/>
              </a:rPr>
              <a:t> </a:t>
            </a:r>
            <a:r>
              <a:rPr lang="en-GB" sz="2200" spc="-5" dirty="0" smtClean="0">
                <a:cs typeface="Times New Roman"/>
              </a:rPr>
              <a:t>for </a:t>
            </a:r>
            <a:r>
              <a:rPr lang="en-GB" sz="2200" spc="-10" dirty="0" smtClean="0">
                <a:cs typeface="Times New Roman"/>
              </a:rPr>
              <a:t>CO </a:t>
            </a:r>
            <a:r>
              <a:rPr lang="en-GB" sz="2200" spc="-5" dirty="0" smtClean="0">
                <a:cs typeface="Times New Roman"/>
              </a:rPr>
              <a:t>is </a:t>
            </a:r>
            <a:r>
              <a:rPr lang="en-GB" sz="2200" dirty="0" smtClean="0">
                <a:cs typeface="Times New Roman"/>
              </a:rPr>
              <a:t>220 </a:t>
            </a:r>
            <a:r>
              <a:rPr lang="en-GB" sz="2200" spc="-5" dirty="0" smtClean="0">
                <a:cs typeface="Times New Roman"/>
              </a:rPr>
              <a:t>times greater than for  O2.</a:t>
            </a:r>
            <a:endParaRPr lang="en-GB" sz="2200" dirty="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200" spc="-15" dirty="0" smtClean="0">
                <a:cs typeface="Times New Roman"/>
              </a:rPr>
              <a:t>Treated </a:t>
            </a:r>
            <a:r>
              <a:rPr lang="en-GB" sz="2200" dirty="0" smtClean="0">
                <a:cs typeface="Times New Roman"/>
              </a:rPr>
              <a:t>by 100% oxygen</a:t>
            </a:r>
            <a:r>
              <a:rPr lang="en-GB" sz="2200" spc="-5" dirty="0" smtClean="0">
                <a:cs typeface="Times New Roman"/>
              </a:rPr>
              <a:t> therapy</a:t>
            </a:r>
            <a:endParaRPr lang="en-GB" sz="2200" dirty="0">
              <a:cs typeface="Times New Roman"/>
            </a:endParaRPr>
          </a:p>
        </p:txBody>
      </p:sp>
      <p:sp>
        <p:nvSpPr>
          <p:cNvPr id="17" name="object 10"/>
          <p:cNvSpPr/>
          <p:nvPr/>
        </p:nvSpPr>
        <p:spPr>
          <a:xfrm>
            <a:off x="4347972" y="865632"/>
            <a:ext cx="4796028" cy="5462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114301" y="5139785"/>
            <a:ext cx="4414838" cy="1143903"/>
          </a:xfrm>
          <a:prstGeom prst="rect">
            <a:avLst/>
          </a:prstGeom>
          <a:solidFill>
            <a:srgbClr val="EDF8F4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661670" algn="just">
              <a:lnSpc>
                <a:spcPct val="100000"/>
              </a:lnSpc>
            </a:pPr>
            <a:r>
              <a:rPr lang="en-GB" sz="2400" dirty="0" smtClean="0">
                <a:cs typeface="Times New Roman"/>
              </a:rPr>
              <a:t>In </a:t>
            </a:r>
            <a:r>
              <a:rPr lang="en-GB" sz="2400" spc="-5" dirty="0" smtClean="0">
                <a:cs typeface="Times New Roman"/>
              </a:rPr>
              <a:t>anaemia, </a:t>
            </a:r>
            <a:r>
              <a:rPr lang="en-GB" sz="2400" dirty="0" smtClean="0">
                <a:cs typeface="Times New Roman"/>
              </a:rPr>
              <a:t>the curve </a:t>
            </a:r>
            <a:r>
              <a:rPr lang="en-GB" sz="2400" spc="-5" dirty="0" smtClean="0">
                <a:cs typeface="Times New Roman"/>
              </a:rPr>
              <a:t>is </a:t>
            </a:r>
            <a:r>
              <a:rPr lang="en-GB" sz="2400" dirty="0" smtClean="0">
                <a:cs typeface="Times New Roman"/>
              </a:rPr>
              <a:t>still </a:t>
            </a:r>
            <a:r>
              <a:rPr lang="en-GB" sz="2400" spc="-5" dirty="0" err="1" smtClean="0">
                <a:cs typeface="Times New Roman"/>
              </a:rPr>
              <a:t>segmoidal</a:t>
            </a:r>
            <a:r>
              <a:rPr lang="en-GB" sz="2400" spc="-5" dirty="0" smtClean="0">
                <a:cs typeface="Times New Roman"/>
              </a:rPr>
              <a:t>, </a:t>
            </a:r>
            <a:r>
              <a:rPr lang="en-GB" sz="2400" dirty="0" smtClean="0">
                <a:cs typeface="Times New Roman"/>
              </a:rPr>
              <a:t>but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the saturation is</a:t>
            </a:r>
            <a:r>
              <a:rPr lang="en-GB" sz="2400" spc="-45" dirty="0" smtClean="0">
                <a:cs typeface="Times New Roman"/>
              </a:rPr>
              <a:t> </a:t>
            </a:r>
            <a:r>
              <a:rPr lang="en-GB" sz="2400" spc="-45" dirty="0" smtClean="0">
                <a:solidFill>
                  <a:srgbClr val="FF0000"/>
                </a:solidFill>
                <a:cs typeface="Times New Roman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cs typeface="Times New Roman"/>
              </a:rPr>
              <a:t>educed</a:t>
            </a:r>
            <a:r>
              <a:rPr lang="en-GB" sz="2400" dirty="0" smtClean="0">
                <a:cs typeface="Times New Roman"/>
              </a:rPr>
              <a:t>.</a:t>
            </a:r>
            <a:endParaRPr lang="en-GB" sz="2400" dirty="0"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163068" y="466342"/>
            <a:ext cx="8810244" cy="5849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210311" y="230124"/>
            <a:ext cx="8781289" cy="5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9056" y="0"/>
            <a:ext cx="69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object 2"/>
          <p:cNvSpPr/>
          <p:nvPr/>
        </p:nvSpPr>
        <p:spPr>
          <a:xfrm>
            <a:off x="159511" y="153924"/>
            <a:ext cx="4120389" cy="3059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4279900" y="155954"/>
            <a:ext cx="4688641" cy="6105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165100" y="3328415"/>
            <a:ext cx="4140199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smtClean="0">
                <a:cs typeface="Times New Roman"/>
              </a:rPr>
              <a:t>Which variables </a:t>
            </a:r>
            <a:r>
              <a:rPr lang="en-GB" sz="2000" b="1" spc="-5" smtClean="0">
                <a:cs typeface="Times New Roman"/>
              </a:rPr>
              <a:t>increase</a:t>
            </a:r>
            <a:r>
              <a:rPr lang="en-GB" sz="2000" b="1" spc="-85" smtClean="0">
                <a:cs typeface="Times New Roman"/>
              </a:rPr>
              <a:t> </a:t>
            </a:r>
            <a:r>
              <a:rPr lang="en-GB" sz="2000" b="1" spc="-5" smtClean="0">
                <a:cs typeface="Times New Roman"/>
              </a:rPr>
              <a:t>sickling?</a:t>
            </a:r>
            <a:endParaRPr lang="en-GB" sz="2000" smtClean="0">
              <a:cs typeface="Times New Roman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GB" sz="2000" smtClean="0">
                <a:cs typeface="Times New Roman"/>
              </a:rPr>
              <a:t>Any variable that </a:t>
            </a:r>
            <a:r>
              <a:rPr lang="en-GB" sz="2000" spc="-5" smtClean="0">
                <a:cs typeface="Times New Roman"/>
              </a:rPr>
              <a:t>increase </a:t>
            </a:r>
            <a:r>
              <a:rPr lang="en-GB" sz="2000" smtClean="0">
                <a:cs typeface="Times New Roman"/>
              </a:rPr>
              <a:t>HbS Deoxy</a:t>
            </a:r>
            <a:r>
              <a:rPr lang="en-GB" sz="2000" spc="-125" smtClean="0">
                <a:cs typeface="Times New Roman"/>
              </a:rPr>
              <a:t> </a:t>
            </a:r>
            <a:r>
              <a:rPr lang="en-GB" sz="2000" smtClean="0">
                <a:cs typeface="Times New Roman"/>
              </a:rPr>
              <a:t>state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O</a:t>
            </a:r>
            <a:r>
              <a:rPr lang="en-GB" sz="2000" b="1" baseline="-25000" smtClean="0">
                <a:cs typeface="Times New Roman"/>
              </a:rPr>
              <a:t>2</a:t>
            </a:r>
            <a:r>
              <a:rPr lang="en-GB" sz="2000" b="1" smtClean="0">
                <a:cs typeface="Times New Roman"/>
              </a:rPr>
              <a:t>  				↓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CO2				↑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pH				↓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Dehydration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000" b="1" smtClean="0">
                <a:cs typeface="Times New Roman"/>
              </a:rPr>
              <a:t>BPG				↑</a:t>
            </a:r>
            <a:endParaRPr lang="en-GB" sz="2000">
              <a:cs typeface="Times New Roman"/>
            </a:endParaRPr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36006" y="425767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36006" y="460057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43150" y="4907757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57438" y="5493545"/>
            <a:ext cx="500063" cy="292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allAtOnce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443890" y="271652"/>
            <a:ext cx="1744345" cy="51371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Questions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443891" y="785622"/>
            <a:ext cx="8444078" cy="516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n-GB" sz="2400" spc="-5" dirty="0" smtClean="0">
                <a:cs typeface="Times New Roman"/>
              </a:rPr>
              <a:t>A 14-year-old </a:t>
            </a:r>
            <a:r>
              <a:rPr lang="en-GB" sz="2400" dirty="0" smtClean="0">
                <a:cs typeface="Times New Roman"/>
              </a:rPr>
              <a:t>girl </a:t>
            </a:r>
            <a:r>
              <a:rPr lang="en-GB" sz="2400" spc="-5" dirty="0" smtClean="0">
                <a:cs typeface="Times New Roman"/>
              </a:rPr>
              <a:t>was admitted </a:t>
            </a:r>
            <a:r>
              <a:rPr lang="en-GB" sz="2400" dirty="0" smtClean="0">
                <a:cs typeface="Times New Roman"/>
              </a:rPr>
              <a:t>to a </a:t>
            </a:r>
            <a:r>
              <a:rPr lang="en-GB" sz="2400" spc="-15" dirty="0" smtClean="0">
                <a:cs typeface="Times New Roman"/>
              </a:rPr>
              <a:t>children’s </a:t>
            </a:r>
            <a:r>
              <a:rPr lang="en-GB" sz="2400" dirty="0" smtClean="0">
                <a:cs typeface="Times New Roman"/>
              </a:rPr>
              <a:t>hospital in </a:t>
            </a:r>
            <a:r>
              <a:rPr lang="en-GB" sz="2400" spc="-5" dirty="0" smtClean="0">
                <a:cs typeface="Times New Roman"/>
              </a:rPr>
              <a:t>coma. Her mother  </a:t>
            </a:r>
            <a:r>
              <a:rPr lang="en-GB" sz="2400" dirty="0" smtClean="0">
                <a:cs typeface="Times New Roman"/>
              </a:rPr>
              <a:t>stated that several days before </a:t>
            </a:r>
            <a:r>
              <a:rPr lang="en-GB" sz="2400" spc="-5" dirty="0" smtClean="0">
                <a:cs typeface="Times New Roman"/>
              </a:rPr>
              <a:t>admission </a:t>
            </a:r>
            <a:r>
              <a:rPr lang="en-GB" sz="2400" dirty="0" smtClean="0">
                <a:cs typeface="Times New Roman"/>
              </a:rPr>
              <a:t>the girl began to </a:t>
            </a:r>
            <a:r>
              <a:rPr lang="en-GB" sz="2400" spc="-5" dirty="0" smtClean="0">
                <a:cs typeface="Times New Roman"/>
              </a:rPr>
              <a:t>complain </a:t>
            </a:r>
            <a:r>
              <a:rPr lang="en-GB" sz="2400" dirty="0" smtClean="0">
                <a:cs typeface="Times New Roman"/>
              </a:rPr>
              <a:t>of thirst</a:t>
            </a:r>
            <a:r>
              <a:rPr lang="en-GB" sz="2400" spc="-18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and  also started to get up several </a:t>
            </a:r>
            <a:r>
              <a:rPr lang="en-GB" sz="2400" spc="-5" dirty="0" smtClean="0">
                <a:cs typeface="Times New Roman"/>
              </a:rPr>
              <a:t>times </a:t>
            </a:r>
            <a:r>
              <a:rPr lang="en-GB" sz="2400" dirty="0" smtClean="0">
                <a:cs typeface="Times New Roman"/>
              </a:rPr>
              <a:t>during the night to urinate. She diagnosed as  Diabetic </a:t>
            </a:r>
            <a:r>
              <a:rPr lang="en-GB" sz="2400" spc="-5" dirty="0" err="1" smtClean="0">
                <a:cs typeface="Times New Roman"/>
              </a:rPr>
              <a:t>keto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acidosis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(DKA).</a:t>
            </a:r>
            <a:endParaRPr lang="en-GB" sz="2400" dirty="0" smtClean="0"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Predict the </a:t>
            </a:r>
            <a:r>
              <a:rPr lang="en-GB" sz="2400" spc="-10" dirty="0" smtClean="0">
                <a:cs typeface="Times New Roman"/>
              </a:rPr>
              <a:t>effect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DKA </a:t>
            </a:r>
            <a:r>
              <a:rPr lang="en-GB" sz="2400" dirty="0" smtClean="0">
                <a:cs typeface="Times New Roman"/>
              </a:rPr>
              <a:t>on the </a:t>
            </a:r>
            <a:r>
              <a:rPr lang="en-GB" sz="2400" spc="-5" dirty="0" smtClean="0">
                <a:cs typeface="Times New Roman"/>
              </a:rPr>
              <a:t>patient's </a:t>
            </a:r>
            <a:r>
              <a:rPr lang="en-GB" sz="2400" dirty="0" smtClean="0">
                <a:cs typeface="Times New Roman"/>
              </a:rPr>
              <a:t>oxygen dissociation curve</a:t>
            </a:r>
            <a:r>
              <a:rPr lang="en-GB" sz="2400" spc="-25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(ODC).</a:t>
            </a:r>
            <a:endParaRPr lang="en-GB" sz="2400" dirty="0" smtClean="0"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Briefly explain the </a:t>
            </a:r>
            <a:r>
              <a:rPr lang="en-GB" sz="2400" spc="-5" dirty="0" smtClean="0">
                <a:cs typeface="Times New Roman"/>
              </a:rPr>
              <a:t>molecular bases </a:t>
            </a:r>
            <a:r>
              <a:rPr lang="en-GB" sz="2400" dirty="0" smtClean="0">
                <a:cs typeface="Times New Roman"/>
              </a:rPr>
              <a:t>of </a:t>
            </a:r>
            <a:r>
              <a:rPr lang="en-GB" sz="2400" spc="-5" dirty="0" smtClean="0">
                <a:cs typeface="Times New Roman"/>
              </a:rPr>
              <a:t>such </a:t>
            </a:r>
            <a:r>
              <a:rPr lang="en-GB" sz="2400" dirty="0" smtClean="0">
                <a:cs typeface="Times New Roman"/>
              </a:rPr>
              <a:t>change in</a:t>
            </a:r>
            <a:r>
              <a:rPr lang="en-GB" sz="2400" spc="-8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(ODC).</a:t>
            </a:r>
            <a:endParaRPr lang="en-GB" sz="2400" dirty="0" smtClean="0">
              <a:cs typeface="Times New Roman"/>
            </a:endParaRPr>
          </a:p>
          <a:p>
            <a:pPr marL="469900" marR="987425" indent="-457200">
              <a:spcBef>
                <a:spcPts val="14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lang="en-GB" sz="2400" dirty="0" smtClean="0">
                <a:cs typeface="Times New Roman"/>
              </a:rPr>
              <a:t>Suppose this girl has sickle cell anaemia, how can the DKA affect her  haemoglobin structure?</a:t>
            </a:r>
          </a:p>
          <a:p>
            <a:pPr marL="539750" indent="-527050">
              <a:lnSpc>
                <a:spcPct val="100000"/>
              </a:lnSpc>
              <a:spcBef>
                <a:spcPts val="1445"/>
              </a:spcBef>
              <a:buAutoNum type="arabicParenR"/>
              <a:tabLst>
                <a:tab pos="539750" algn="l"/>
                <a:tab pos="540385" algn="l"/>
              </a:tabLst>
            </a:pPr>
            <a:r>
              <a:rPr lang="en-GB" sz="2400" spc="-30" dirty="0" smtClean="0">
                <a:cs typeface="Times New Roman"/>
              </a:rPr>
              <a:t>Will </a:t>
            </a:r>
            <a:r>
              <a:rPr lang="en-GB" sz="2400" dirty="0" smtClean="0">
                <a:cs typeface="Times New Roman"/>
              </a:rPr>
              <a:t>this relief or </a:t>
            </a:r>
            <a:r>
              <a:rPr lang="en-GB" sz="2400" spc="-5" dirty="0" smtClean="0">
                <a:cs typeface="Times New Roman"/>
              </a:rPr>
              <a:t>amplify </a:t>
            </a:r>
            <a:r>
              <a:rPr lang="en-GB" sz="2400" dirty="0" smtClean="0">
                <a:cs typeface="Times New Roman"/>
              </a:rPr>
              <a:t>her illness?</a:t>
            </a:r>
            <a:r>
              <a:rPr lang="en-GB" sz="2400" spc="-120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Why?</a:t>
            </a:r>
            <a:endParaRPr lang="en-GB" sz="24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44187" y="2199239"/>
            <a:ext cx="38255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object 4"/>
          <p:cNvSpPr txBox="1"/>
          <p:nvPr/>
        </p:nvSpPr>
        <p:spPr>
          <a:xfrm>
            <a:off x="152400" y="1302156"/>
            <a:ext cx="8812369" cy="452046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7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" dirty="0" smtClean="0">
                <a:cs typeface="Times New Roman"/>
              </a:rPr>
              <a:t> (L):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molecule to a</a:t>
            </a:r>
            <a:r>
              <a:rPr lang="en-GB" sz="2800" spc="-1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protein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Binding site: site of a protein that a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binds, m</a:t>
            </a:r>
            <a:r>
              <a:rPr lang="en-GB" sz="2800" spc="-5" dirty="0" smtClean="0">
                <a:cs typeface="Times New Roman"/>
              </a:rPr>
              <a:t>ostly they are</a:t>
            </a:r>
            <a:r>
              <a:rPr lang="en-GB" sz="2800" spc="-2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specific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Proteins </a:t>
            </a:r>
            <a:r>
              <a:rPr lang="en-GB" sz="2800" spc="-10" dirty="0" smtClean="0">
                <a:cs typeface="Times New Roman"/>
              </a:rPr>
              <a:t>are </a:t>
            </a:r>
            <a:r>
              <a:rPr lang="en-GB" sz="2800" spc="-5" dirty="0" smtClean="0">
                <a:cs typeface="Times New Roman"/>
              </a:rPr>
              <a:t>flexible: changing in</a:t>
            </a:r>
            <a:r>
              <a:rPr lang="en-GB" sz="2800" spc="-3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conformation.</a:t>
            </a:r>
            <a:endParaRPr lang="en-GB" sz="2800" dirty="0" smtClean="0">
              <a:cs typeface="Times New Roman"/>
            </a:endParaRP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spcAft>
                <a:spcPts val="1200"/>
              </a:spcAft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induced </a:t>
            </a:r>
            <a:r>
              <a:rPr lang="en-GB" sz="2800" dirty="0" smtClean="0">
                <a:cs typeface="Times New Roman"/>
              </a:rPr>
              <a:t>fit: </a:t>
            </a:r>
            <a:r>
              <a:rPr lang="en-GB" sz="2800" spc="-5" dirty="0" err="1" smtClean="0">
                <a:cs typeface="Times New Roman"/>
              </a:rPr>
              <a:t>ligand</a:t>
            </a:r>
            <a:r>
              <a:rPr lang="en-GB" sz="2800" spc="-5" dirty="0" smtClean="0">
                <a:cs typeface="Times New Roman"/>
              </a:rPr>
              <a:t> result in a conformational change on </a:t>
            </a:r>
            <a:r>
              <a:rPr lang="en-GB" sz="2800" dirty="0" smtClean="0">
                <a:cs typeface="Times New Roman"/>
              </a:rPr>
              <a:t>protein’s binding </a:t>
            </a:r>
            <a:r>
              <a:rPr lang="en-GB" sz="2800" spc="-5" dirty="0" smtClean="0">
                <a:cs typeface="Times New Roman"/>
              </a:rPr>
              <a:t>site so it fits the </a:t>
            </a:r>
            <a:r>
              <a:rPr lang="en-GB" sz="2800" dirty="0" smtClean="0">
                <a:cs typeface="Times New Roman"/>
              </a:rPr>
              <a:t>binding </a:t>
            </a:r>
            <a:r>
              <a:rPr lang="en-GB" sz="2800" spc="-5" dirty="0" smtClean="0">
                <a:cs typeface="Times New Roman"/>
              </a:rPr>
              <a:t>site more</a:t>
            </a:r>
            <a:r>
              <a:rPr lang="en-GB" sz="2800" spc="-7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tightly.</a:t>
            </a:r>
          </a:p>
          <a:p>
            <a:pPr marL="443865" indent="-431165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443865" algn="l"/>
                <a:tab pos="444500" algn="l"/>
              </a:tabLst>
            </a:pPr>
            <a:r>
              <a:rPr lang="en-GB" sz="2800" spc="-5" dirty="0" smtClean="0">
                <a:cs typeface="Times New Roman"/>
              </a:rPr>
              <a:t>Interactions </a:t>
            </a:r>
            <a:r>
              <a:rPr lang="en-GB" sz="2800" spc="-10" dirty="0" smtClean="0">
                <a:cs typeface="Times New Roman"/>
              </a:rPr>
              <a:t>may </a:t>
            </a:r>
            <a:r>
              <a:rPr lang="en-GB" sz="2800" spc="-5" dirty="0" smtClean="0">
                <a:cs typeface="Times New Roman"/>
              </a:rPr>
              <a:t>be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regulated.</a:t>
            </a: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1010221" y="277596"/>
            <a:ext cx="7172325" cy="524503"/>
          </a:xfrm>
          <a:prstGeom prst="rect">
            <a:avLst/>
          </a:prstGeom>
          <a:ln w="9144">
            <a:solidFill>
              <a:srgbClr val="00CC99"/>
            </a:solidFill>
          </a:ln>
        </p:spPr>
        <p:txBody>
          <a:bodyPr vert="horz" wrap="square" lIns="0" tIns="317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7320">
              <a:lnSpc>
                <a:spcPct val="100000"/>
              </a:lnSpc>
              <a:spcBef>
                <a:spcPts val="250"/>
              </a:spcBef>
            </a:pPr>
            <a:r>
              <a:rPr lang="en-GB" sz="3200" b="1" smtClean="0">
                <a:solidFill>
                  <a:srgbClr val="000000"/>
                </a:solidFill>
                <a:latin typeface="+mn-lt"/>
              </a:rPr>
              <a:t>It is Important to know</a:t>
            </a:r>
            <a:r>
              <a:rPr lang="en-GB" sz="3200" b="1" spc="-10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3200" b="1" smtClean="0">
                <a:solidFill>
                  <a:srgbClr val="000000"/>
                </a:solidFill>
                <a:latin typeface="+mn-lt"/>
              </a:rPr>
              <a:t>that:</a:t>
            </a:r>
            <a:endParaRPr lang="en-GB" sz="3200" b="1">
              <a:latin typeface="+mn-lt"/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1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" y="284130"/>
            <a:ext cx="8058913" cy="8328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011" y="1237242"/>
            <a:ext cx="7713219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spc="-5" dirty="0" smtClean="0">
                <a:cs typeface="Times New Roman"/>
              </a:rPr>
              <a:t>Essential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spc="-5" dirty="0" smtClean="0">
                <a:cs typeface="Times New Roman"/>
              </a:rPr>
              <a:t>cellular</a:t>
            </a:r>
            <a:r>
              <a:rPr lang="en-GB" sz="2800" spc="-3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respiration</a:t>
            </a:r>
          </a:p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is poorly soluble in</a:t>
            </a:r>
            <a:r>
              <a:rPr lang="en-GB" sz="2800" spc="-28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plasma</a:t>
            </a:r>
          </a:p>
          <a:p>
            <a:pPr marL="354965" indent="-354965" algn="just">
              <a:lnSpc>
                <a:spcPct val="100000"/>
              </a:lnSpc>
              <a:spcBef>
                <a:spcPts val="7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</a:tabLst>
            </a:pPr>
            <a:r>
              <a:rPr lang="en-GB" sz="2800" spc="-5" dirty="0" smtClean="0">
                <a:cs typeface="Times New Roman"/>
              </a:rPr>
              <a:t>Impossible </a:t>
            </a:r>
            <a:r>
              <a:rPr lang="en-GB" sz="2800" dirty="0" smtClean="0">
                <a:cs typeface="Times New Roman"/>
              </a:rPr>
              <a:t>to transport by </a:t>
            </a:r>
            <a:r>
              <a:rPr lang="en-GB" sz="2800" spc="-5" dirty="0" smtClean="0">
                <a:cs typeface="Times New Roman"/>
              </a:rPr>
              <a:t>simple</a:t>
            </a:r>
            <a:r>
              <a:rPr lang="en-GB" sz="2800" spc="-3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diffusion</a:t>
            </a:r>
          </a:p>
          <a:p>
            <a:pPr marL="354965" indent="-354965" algn="just">
              <a:lnSpc>
                <a:spcPct val="100000"/>
              </a:lnSpc>
              <a:spcBef>
                <a:spcPts val="620"/>
              </a:spcBef>
              <a:spcAft>
                <a:spcPts val="1200"/>
              </a:spcAft>
              <a:buChar char="•"/>
              <a:tabLst>
                <a:tab pos="354965" algn="l"/>
                <a:tab pos="355600" algn="l"/>
                <a:tab pos="2217420" algn="l"/>
              </a:tabLst>
            </a:pPr>
            <a:r>
              <a:rPr lang="en-GB" sz="2800" dirty="0" smtClean="0">
                <a:cs typeface="Times New Roman"/>
              </a:rPr>
              <a:t>Only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metals:	</a:t>
            </a:r>
            <a:r>
              <a:rPr lang="en-GB" sz="2800" dirty="0" smtClean="0">
                <a:cs typeface="Times New Roman"/>
              </a:rPr>
              <a:t>iron,</a:t>
            </a:r>
            <a:r>
              <a:rPr lang="en-GB" sz="2800" spc="-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copper</a:t>
            </a:r>
          </a:p>
          <a:p>
            <a:pPr marL="354965" indent="-354965" algn="just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  <a:tab pos="2217420" algn="l"/>
              </a:tabLst>
            </a:pPr>
            <a:r>
              <a:rPr lang="en-GB" sz="2800" spc="5" dirty="0" smtClean="0">
                <a:cs typeface="Times New Roman"/>
              </a:rPr>
              <a:t>O</a:t>
            </a:r>
            <a:r>
              <a:rPr lang="en-GB" sz="2800" spc="7" baseline="-21241" dirty="0" smtClean="0">
                <a:cs typeface="Times New Roman"/>
              </a:rPr>
              <a:t>2 </a:t>
            </a:r>
            <a:r>
              <a:rPr lang="en-GB" sz="2800" dirty="0" smtClean="0">
                <a:cs typeface="Times New Roman"/>
              </a:rPr>
              <a:t>is </a:t>
            </a:r>
            <a:r>
              <a:rPr lang="en-GB" sz="2800" spc="-5" dirty="0" smtClean="0">
                <a:cs typeface="Times New Roman"/>
              </a:rPr>
              <a:t>transported </a:t>
            </a:r>
            <a:r>
              <a:rPr lang="en-GB" sz="2800" dirty="0" smtClean="0">
                <a:cs typeface="Times New Roman"/>
              </a:rPr>
              <a:t>using two proteins (haemoglobin and </a:t>
            </a:r>
            <a:r>
              <a:rPr lang="en-GB" sz="2800" dirty="0" err="1" smtClean="0">
                <a:cs typeface="Times New Roman"/>
              </a:rPr>
              <a:t>myoglobin</a:t>
            </a:r>
            <a:r>
              <a:rPr lang="en-GB" sz="2800" dirty="0" smtClean="0">
                <a:cs typeface="Times New Roman"/>
              </a:rPr>
              <a:t>) That contains </a:t>
            </a:r>
            <a:r>
              <a:rPr lang="en-GB" sz="2800" spc="-5" dirty="0" smtClean="0">
                <a:cs typeface="Times New Roman"/>
              </a:rPr>
              <a:t>essential </a:t>
            </a:r>
            <a:r>
              <a:rPr lang="en-GB" sz="2800" dirty="0" smtClean="0">
                <a:cs typeface="Times New Roman"/>
              </a:rPr>
              <a:t>prosthetic</a:t>
            </a:r>
            <a:r>
              <a:rPr lang="en-GB" sz="2800" spc="-5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group </a:t>
            </a:r>
            <a:r>
              <a:rPr lang="en-GB" sz="2800" spc="-5" dirty="0" smtClean="0">
                <a:cs typeface="Times New Roman"/>
              </a:rPr>
              <a:t>(</a:t>
            </a:r>
            <a:r>
              <a:rPr lang="en-GB" sz="2800" spc="-5" dirty="0" err="1" smtClean="0">
                <a:cs typeface="Times New Roman"/>
              </a:rPr>
              <a:t>heme</a:t>
            </a:r>
            <a:r>
              <a:rPr lang="en-GB" sz="2800" spc="-5" dirty="0" smtClean="0">
                <a:cs typeface="Times New Roman"/>
              </a:rPr>
              <a:t>: </a:t>
            </a:r>
            <a:r>
              <a:rPr lang="en-GB" sz="2800" dirty="0" smtClean="0">
                <a:cs typeface="Times New Roman"/>
              </a:rPr>
              <a:t>contains Fe</a:t>
            </a:r>
            <a:r>
              <a:rPr lang="en-GB" sz="2800" spc="-2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atom)</a:t>
            </a:r>
            <a:endParaRPr lang="en-GB" sz="2800" dirty="0">
              <a:cs typeface="Times New Roman"/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02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665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57950" y="6512216"/>
            <a:ext cx="2057400" cy="365125"/>
          </a:xfrm>
        </p:spPr>
        <p:txBody>
          <a:bodyPr/>
          <a:lstStyle/>
          <a:p>
            <a:fld id="{E65D735C-974E-4AD1-91D4-58CD2145AE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71057" y="0"/>
            <a:ext cx="509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Myoglobin</a:t>
            </a:r>
            <a:r>
              <a:rPr lang="en-GB" sz="3200" b="1" dirty="0" smtClean="0"/>
              <a:t> and Haemoglobin</a:t>
            </a:r>
            <a:endParaRPr lang="en-GB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22859" y="524621"/>
            <a:ext cx="9144000" cy="49321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Myoglobin</a:t>
            </a:r>
            <a:r>
              <a:rPr lang="en-GB" sz="2400" dirty="0" smtClean="0">
                <a:solidFill>
                  <a:srgbClr val="FF0000"/>
                </a:solidFill>
              </a:rPr>
              <a:t>  </a:t>
            </a:r>
          </a:p>
          <a:p>
            <a:pPr marL="117475" marR="327660" algn="just">
              <a:spcBef>
                <a:spcPts val="275"/>
              </a:spcBef>
              <a:tabLst>
                <a:tab pos="460375" algn="l"/>
                <a:tab pos="461009" algn="l"/>
              </a:tabLst>
            </a:pPr>
            <a:r>
              <a:rPr lang="en-GB" sz="2400" dirty="0" smtClean="0">
                <a:cs typeface="Times New Roman"/>
              </a:rPr>
              <a:t>Single polypeptide chain</a:t>
            </a:r>
            <a:r>
              <a:rPr lang="en-GB" sz="2400" spc="-13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(153 residue).</a:t>
            </a:r>
          </a:p>
          <a:p>
            <a:pPr algn="just">
              <a:spcBef>
                <a:spcPts val="10"/>
              </a:spcBef>
              <a:buFont typeface="Arial"/>
              <a:buChar char="•"/>
            </a:pPr>
            <a:endParaRPr lang="en-GB" sz="2400" dirty="0" smtClean="0">
              <a:cs typeface="Times New Roman"/>
            </a:endParaRPr>
          </a:p>
          <a:p>
            <a:pPr algn="just">
              <a:spcBef>
                <a:spcPts val="10"/>
              </a:spcBef>
              <a:buFont typeface="Arial"/>
              <a:buChar char="•"/>
            </a:pPr>
            <a:endParaRPr lang="en-GB" sz="2400" dirty="0" smtClean="0">
              <a:cs typeface="Times New Roman"/>
            </a:endParaRPr>
          </a:p>
          <a:p>
            <a:pPr marL="117475" marR="241935" algn="just">
              <a:tabLst>
                <a:tab pos="460375" algn="l"/>
                <a:tab pos="461009" algn="l"/>
                <a:tab pos="986790" algn="l"/>
              </a:tabLst>
            </a:pPr>
            <a:endParaRPr lang="en-GB" sz="2400" spc="-5" dirty="0" smtClean="0">
              <a:solidFill>
                <a:srgbClr val="00B050"/>
              </a:solidFill>
              <a:cs typeface="Times New Roman"/>
            </a:endParaRPr>
          </a:p>
          <a:p>
            <a:pPr marL="117475" marR="241935" algn="just">
              <a:tabLst>
                <a:tab pos="460375" algn="l"/>
                <a:tab pos="461009" algn="l"/>
                <a:tab pos="986790" algn="l"/>
              </a:tabLst>
            </a:pP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3D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tertiary structure 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is</a:t>
            </a:r>
            <a:r>
              <a:rPr lang="en-GB" sz="2400" spc="-95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similar 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to both α &amp;</a:t>
            </a:r>
            <a:r>
              <a:rPr lang="en-GB" sz="2400" spc="-40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β</a:t>
            </a:r>
          </a:p>
          <a:p>
            <a:pPr marL="117475" algn="just">
              <a:tabLst>
                <a:tab pos="403860" algn="l"/>
                <a:tab pos="405130" algn="l"/>
              </a:tabLst>
            </a:pPr>
            <a:r>
              <a:rPr lang="en-GB" sz="2400" dirty="0" smtClean="0">
                <a:cs typeface="Times New Roman"/>
              </a:rPr>
              <a:t>In heart and skeletal</a:t>
            </a:r>
            <a:r>
              <a:rPr lang="en-GB" sz="2400" spc="-55" dirty="0" smtClean="0">
                <a:cs typeface="Times New Roman"/>
              </a:rPr>
              <a:t> </a:t>
            </a:r>
            <a:r>
              <a:rPr lang="en-GB" sz="2400" spc="-5" dirty="0" smtClean="0">
                <a:cs typeface="Times New Roman"/>
              </a:rPr>
              <a:t>muscle</a:t>
            </a:r>
            <a:endParaRPr lang="en-GB" sz="2400" dirty="0" smtClean="0">
              <a:cs typeface="Times New Roman"/>
            </a:endParaRPr>
          </a:p>
          <a:p>
            <a:pPr marL="117475" marR="143510" algn="just">
              <a:tabLst>
                <a:tab pos="405130" algn="l"/>
              </a:tabLst>
            </a:pP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Function both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as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 reservoir for 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O</a:t>
            </a:r>
            <a:r>
              <a:rPr lang="en-GB" sz="2400" spc="-7" baseline="-20833" dirty="0" smtClean="0">
                <a:solidFill>
                  <a:schemeClr val="accent5"/>
                </a:solidFill>
                <a:cs typeface="Times New Roman"/>
              </a:rPr>
              <a:t>2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and to transport it with in</a:t>
            </a:r>
            <a:r>
              <a:rPr lang="en-GB" sz="2400" spc="-155" dirty="0" smtClean="0">
                <a:solidFill>
                  <a:schemeClr val="accent5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the 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muscle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 cells.</a:t>
            </a:r>
          </a:p>
          <a:p>
            <a:pPr marL="117475" marR="143510" algn="just">
              <a:tabLst>
                <a:tab pos="405130" algn="l"/>
              </a:tabLst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Haemoglobin</a:t>
            </a:r>
          </a:p>
          <a:p>
            <a:pPr marL="118745" marR="269240" algn="just">
              <a:spcBef>
                <a:spcPts val="285"/>
              </a:spcBef>
              <a:tabLst>
                <a:tab pos="405130" algn="l"/>
                <a:tab pos="405765" algn="l"/>
                <a:tab pos="1073785" algn="l"/>
                <a:tab pos="5179060" algn="l"/>
              </a:tabLst>
            </a:pPr>
            <a:r>
              <a:rPr lang="en-GB" sz="2400" spc="-5" dirty="0" smtClean="0">
                <a:cs typeface="Times New Roman"/>
              </a:rPr>
              <a:t>Four </a:t>
            </a:r>
            <a:r>
              <a:rPr lang="en-GB" sz="2400" spc="-5" dirty="0" err="1" smtClean="0">
                <a:cs typeface="Times New Roman"/>
              </a:rPr>
              <a:t>heteromeric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polypeptide c</a:t>
            </a:r>
            <a:r>
              <a:rPr lang="en-GB" sz="2400" spc="-5" dirty="0" smtClean="0">
                <a:cs typeface="Times New Roman"/>
              </a:rPr>
              <a:t>hains (4 </a:t>
            </a:r>
            <a:r>
              <a:rPr lang="en-GB" sz="2400" dirty="0" smtClean="0">
                <a:cs typeface="Times New Roman"/>
              </a:rPr>
              <a:t>sub</a:t>
            </a:r>
            <a:r>
              <a:rPr lang="en-GB" sz="2400" spc="5" dirty="0" smtClean="0">
                <a:cs typeface="Times New Roman"/>
              </a:rPr>
              <a:t>u</a:t>
            </a:r>
            <a:r>
              <a:rPr lang="en-GB" sz="2400" dirty="0" smtClean="0">
                <a:cs typeface="Times New Roman"/>
              </a:rPr>
              <a:t>nits),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in</a:t>
            </a:r>
            <a:r>
              <a:rPr lang="en-GB" sz="2400" spc="-10" dirty="0" smtClean="0">
                <a:cs typeface="Times New Roman"/>
              </a:rPr>
              <a:t> </a:t>
            </a:r>
            <a:r>
              <a:rPr lang="en-GB" sz="2400" dirty="0" err="1" smtClean="0">
                <a:cs typeface="Times New Roman"/>
              </a:rPr>
              <a:t>HbA</a:t>
            </a:r>
            <a:r>
              <a:rPr lang="en-GB" sz="2400" dirty="0" smtClean="0">
                <a:cs typeface="Times New Roman"/>
              </a:rPr>
              <a:t> </a:t>
            </a:r>
            <a:r>
              <a:rPr lang="en-GB" sz="2400" spc="-12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(Adult </a:t>
            </a:r>
            <a:r>
              <a:rPr lang="en-GB" sz="2400" spc="5" dirty="0" smtClean="0">
                <a:cs typeface="Times New Roman"/>
              </a:rPr>
              <a:t>haemoglobin</a:t>
            </a:r>
            <a:r>
              <a:rPr lang="en-GB" sz="2400" dirty="0" smtClean="0">
                <a:cs typeface="Times New Roman"/>
              </a:rPr>
              <a:t>) </a:t>
            </a:r>
            <a:r>
              <a:rPr lang="en-GB" sz="2400" spc="5" dirty="0" smtClean="0">
                <a:cs typeface="Times New Roman"/>
              </a:rPr>
              <a:t>2</a:t>
            </a:r>
            <a:r>
              <a:rPr lang="en-GB" sz="2400" dirty="0" smtClean="0">
                <a:cs typeface="Times New Roman"/>
              </a:rPr>
              <a:t>α chain </a:t>
            </a:r>
            <a:r>
              <a:rPr lang="en-GB" sz="2400" spc="-5" dirty="0" smtClean="0">
                <a:cs typeface="Times New Roman"/>
              </a:rPr>
              <a:t>(141 residue each), and </a:t>
            </a:r>
            <a:r>
              <a:rPr lang="en-GB" sz="2400" dirty="0" smtClean="0">
                <a:cs typeface="Times New Roman"/>
              </a:rPr>
              <a:t>2β </a:t>
            </a:r>
            <a:r>
              <a:rPr lang="en-GB" sz="2400" spc="-5" dirty="0" smtClean="0">
                <a:cs typeface="Times New Roman"/>
              </a:rPr>
              <a:t>chain (146 residue  each).</a:t>
            </a:r>
            <a:endParaRPr lang="en-GB" sz="2400" dirty="0" smtClean="0">
              <a:cs typeface="Times New Roman"/>
            </a:endParaRPr>
          </a:p>
          <a:p>
            <a:pPr marL="118745" algn="just">
              <a:tabLst>
                <a:tab pos="405130" algn="l"/>
                <a:tab pos="405765" algn="l"/>
              </a:tabLst>
            </a:pPr>
            <a:r>
              <a:rPr lang="en-GB" sz="2400" spc="-5" dirty="0" smtClean="0">
                <a:solidFill>
                  <a:srgbClr val="00B050"/>
                </a:solidFill>
                <a:cs typeface="Times New Roman"/>
              </a:rPr>
              <a:t>3D </a:t>
            </a:r>
            <a:r>
              <a:rPr lang="en-GB" sz="2400" dirty="0" smtClean="0">
                <a:solidFill>
                  <a:srgbClr val="00B050"/>
                </a:solidFill>
                <a:cs typeface="Times New Roman"/>
              </a:rPr>
              <a:t>structure of α &amp; β</a:t>
            </a:r>
          </a:p>
          <a:p>
            <a:pPr marL="118745" algn="just">
              <a:tabLst>
                <a:tab pos="405130" algn="l"/>
                <a:tab pos="405765" algn="l"/>
              </a:tabLst>
            </a:pPr>
            <a:endParaRPr lang="en-GB" sz="2400" spc="-5" dirty="0" smtClean="0">
              <a:cs typeface="Times New Roman"/>
            </a:endParaRPr>
          </a:p>
          <a:p>
            <a:pPr marL="118745" algn="just">
              <a:tabLst>
                <a:tab pos="405130" algn="l"/>
                <a:tab pos="405765" algn="l"/>
              </a:tabLst>
            </a:pPr>
            <a:r>
              <a:rPr lang="en-GB" sz="2400" spc="-5" dirty="0" smtClean="0">
                <a:cs typeface="Times New Roman"/>
              </a:rPr>
              <a:t>Found </a:t>
            </a:r>
            <a:r>
              <a:rPr lang="en-GB" sz="2400" dirty="0" smtClean="0">
                <a:cs typeface="Times New Roman"/>
              </a:rPr>
              <a:t>in </a:t>
            </a:r>
            <a:r>
              <a:rPr lang="en-GB" sz="2400" spc="-10" dirty="0" smtClean="0">
                <a:cs typeface="Times New Roman"/>
              </a:rPr>
              <a:t>Red Blood Cells </a:t>
            </a:r>
            <a:endParaRPr lang="en-GB" sz="2400" dirty="0" smtClean="0">
              <a:cs typeface="Times New Roman"/>
            </a:endParaRPr>
          </a:p>
          <a:p>
            <a:pPr marL="118745" marR="200660" algn="just">
              <a:tabLst>
                <a:tab pos="405130" algn="l"/>
                <a:tab pos="405765" algn="l"/>
              </a:tabLst>
            </a:pP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Function to transport O</a:t>
            </a:r>
            <a:r>
              <a:rPr lang="en-GB" sz="2400" baseline="-20833" dirty="0" smtClean="0">
                <a:solidFill>
                  <a:schemeClr val="accent5"/>
                </a:solidFill>
                <a:cs typeface="Times New Roman"/>
              </a:rPr>
              <a:t>2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from the lungs to the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capillaries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of the tissues. It transports</a:t>
            </a:r>
            <a:r>
              <a:rPr lang="en-GB" sz="2400" spc="-120" dirty="0" smtClean="0">
                <a:solidFill>
                  <a:schemeClr val="accent5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H+  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and </a:t>
            </a:r>
            <a:r>
              <a:rPr lang="en-GB" sz="2400" spc="-5" dirty="0" smtClean="0">
                <a:solidFill>
                  <a:schemeClr val="accent5"/>
                </a:solidFill>
                <a:cs typeface="Times New Roman"/>
              </a:rPr>
              <a:t>CO2</a:t>
            </a:r>
            <a:r>
              <a:rPr lang="en-GB" sz="2400" dirty="0" smtClean="0">
                <a:solidFill>
                  <a:schemeClr val="accent5"/>
                </a:solidFill>
                <a:cs typeface="Times New Roman"/>
              </a:rPr>
              <a:t> too</a:t>
            </a: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1" y="523888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0" algn="just" defTabSz="885871">
              <a:spcBef>
                <a:spcPts val="280"/>
              </a:spcBef>
            </a:pP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-The polypeptide chain of </a:t>
            </a:r>
            <a:r>
              <a:rPr lang="en-GB" sz="2000" spc="-5" dirty="0" err="1" smtClean="0">
                <a:solidFill>
                  <a:prstClr val="black"/>
                </a:solidFill>
                <a:cs typeface="Times New Roman"/>
              </a:rPr>
              <a:t>myoglobin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is structurally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similar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to the individual</a:t>
            </a:r>
            <a:r>
              <a:rPr lang="en-GB" sz="2000" spc="-18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subunit</a:t>
            </a:r>
          </a:p>
          <a:p>
            <a:pPr marL="117475" lvl="0" algn="just" defTabSz="885871">
              <a:spcBef>
                <a:spcPts val="5"/>
              </a:spcBef>
            </a:pP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of polypeptide of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haemoglobin</a:t>
            </a:r>
            <a:r>
              <a:rPr lang="en-GB" sz="2000" spc="-8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molecule.</a:t>
            </a:r>
            <a:endParaRPr lang="en-GB" sz="2000" dirty="0" smtClean="0">
              <a:solidFill>
                <a:prstClr val="black"/>
              </a:solidFill>
              <a:cs typeface="Times New Roman"/>
            </a:endParaRPr>
          </a:p>
          <a:p>
            <a:pPr marL="117475" marR="204470" lvl="0" algn="just" defTabSz="885871"/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-This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homology makes myoglobin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a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useful model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for interpreting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some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of the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more  complex </a:t>
            </a:r>
            <a:r>
              <a:rPr lang="en-GB" sz="2000" dirty="0" smtClean="0">
                <a:solidFill>
                  <a:prstClr val="black"/>
                </a:solidFill>
                <a:cs typeface="Times New Roman"/>
              </a:rPr>
              <a:t>properties of</a:t>
            </a:r>
            <a:r>
              <a:rPr lang="en-GB" sz="2000" spc="-3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000" spc="-5" dirty="0" smtClean="0">
                <a:solidFill>
                  <a:prstClr val="black"/>
                </a:solidFill>
                <a:cs typeface="Times New Roman"/>
              </a:rPr>
              <a:t>haemoglobin.</a:t>
            </a:r>
            <a:endParaRPr lang="en-GB" sz="2000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12" name="Picture 2" descr="C:\Users\Shahrayar\Desktop\MGD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208" y="6547104"/>
            <a:ext cx="621792" cy="47548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488"/>
            <a:ext cx="499872" cy="4677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26705" y="0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1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object 4"/>
          <p:cNvSpPr/>
          <p:nvPr/>
        </p:nvSpPr>
        <p:spPr>
          <a:xfrm>
            <a:off x="1298863" y="0"/>
            <a:ext cx="6546273" cy="3751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2400" y="4246523"/>
            <a:ext cx="89916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525145" indent="-347472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21640" algn="l"/>
                <a:tab pos="1948180" algn="l"/>
              </a:tabLst>
            </a:pPr>
            <a:r>
              <a:rPr lang="en-GB" sz="2400" dirty="0" smtClean="0">
                <a:cs typeface="Times New Roman"/>
              </a:rPr>
              <a:t>Fe</a:t>
            </a:r>
            <a:r>
              <a:rPr lang="en-GB" sz="2400" i="1" spc="-1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atom binds to the 4 N atoms of the </a:t>
            </a:r>
            <a:r>
              <a:rPr lang="en-GB" sz="2400" dirty="0" err="1" smtClean="0">
                <a:cs typeface="Times New Roman"/>
              </a:rPr>
              <a:t>protoporphyrin</a:t>
            </a:r>
            <a:r>
              <a:rPr lang="en-GB" sz="2400" dirty="0" smtClean="0">
                <a:cs typeface="Times New Roman"/>
              </a:rPr>
              <a:t> ring.</a:t>
            </a:r>
          </a:p>
          <a:p>
            <a:pPr marL="461009" indent="-342900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1009" algn="l"/>
                <a:tab pos="461645" algn="l"/>
              </a:tabLst>
            </a:pPr>
            <a:r>
              <a:rPr lang="en-GB" sz="2400" dirty="0" smtClean="0">
                <a:cs typeface="Times New Roman"/>
              </a:rPr>
              <a:t>The Fe can form 2 additional </a:t>
            </a:r>
            <a:r>
              <a:rPr lang="en-GB" sz="2400" spc="5" dirty="0" smtClean="0">
                <a:cs typeface="Times New Roman"/>
              </a:rPr>
              <a:t>bonds, one </a:t>
            </a:r>
            <a:r>
              <a:rPr lang="en-GB" sz="2400" dirty="0" smtClean="0">
                <a:cs typeface="Times New Roman"/>
              </a:rPr>
              <a:t>on </a:t>
            </a:r>
            <a:r>
              <a:rPr lang="en-GB" sz="2400" spc="-5" dirty="0" smtClean="0">
                <a:cs typeface="Times New Roman"/>
              </a:rPr>
              <a:t>either </a:t>
            </a:r>
            <a:r>
              <a:rPr lang="en-GB" sz="2400" dirty="0" smtClean="0">
                <a:cs typeface="Times New Roman"/>
              </a:rPr>
              <a:t>side of the plane. </a:t>
            </a:r>
          </a:p>
          <a:p>
            <a:pPr marL="918209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61009" algn="l"/>
                <a:tab pos="461645" algn="l"/>
              </a:tabLst>
            </a:pPr>
            <a:r>
              <a:rPr lang="en-GB" sz="2400" dirty="0" smtClean="0">
                <a:cs typeface="Times New Roman"/>
              </a:rPr>
              <a:t>Fe</a:t>
            </a:r>
            <a:r>
              <a:rPr lang="en-GB" sz="2400" spc="7" baseline="25641" dirty="0" smtClean="0">
                <a:cs typeface="Times New Roman"/>
              </a:rPr>
              <a:t>+2  </a:t>
            </a:r>
            <a:r>
              <a:rPr lang="en-GB" sz="2400" spc="-5" dirty="0" smtClean="0">
                <a:cs typeface="Times New Roman"/>
              </a:rPr>
              <a:t>state</a:t>
            </a:r>
            <a:r>
              <a:rPr lang="en-GB" sz="2400" spc="-30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binds the</a:t>
            </a:r>
            <a:r>
              <a:rPr lang="en-GB" sz="2400" spc="-2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oxygen</a:t>
            </a:r>
          </a:p>
          <a:p>
            <a:pPr marL="918209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61009" algn="l"/>
                <a:tab pos="461645" algn="l"/>
              </a:tabLst>
            </a:pPr>
            <a:r>
              <a:rPr lang="en-GB" sz="2400" spc="5" dirty="0" smtClean="0">
                <a:cs typeface="Times New Roman"/>
              </a:rPr>
              <a:t>Fe</a:t>
            </a:r>
            <a:r>
              <a:rPr lang="en-GB" sz="2400" spc="7" baseline="25641" dirty="0" smtClean="0">
                <a:cs typeface="Times New Roman"/>
              </a:rPr>
              <a:t>+3  </a:t>
            </a:r>
            <a:r>
              <a:rPr lang="en-GB" sz="2400" dirty="0" smtClean="0">
                <a:cs typeface="Times New Roman"/>
              </a:rPr>
              <a:t>(</a:t>
            </a:r>
            <a:r>
              <a:rPr lang="en-GB" sz="2400" b="1" dirty="0" err="1" smtClean="0">
                <a:cs typeface="Times New Roman"/>
              </a:rPr>
              <a:t>methaemoglobin</a:t>
            </a:r>
            <a:r>
              <a:rPr lang="en-GB" sz="2400" dirty="0" smtClean="0">
                <a:cs typeface="Times New Roman"/>
              </a:rPr>
              <a:t>) </a:t>
            </a:r>
            <a:r>
              <a:rPr lang="en-GB" sz="2400" b="1" dirty="0" smtClean="0">
                <a:cs typeface="Times New Roman"/>
              </a:rPr>
              <a:t>can not</a:t>
            </a:r>
            <a:r>
              <a:rPr lang="en-GB" sz="2400" b="1" spc="-200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bind</a:t>
            </a:r>
            <a:r>
              <a:rPr lang="en-GB" sz="2400" spc="-5" dirty="0" smtClean="0">
                <a:cs typeface="Times New Roman"/>
              </a:rPr>
              <a:t> </a:t>
            </a:r>
            <a:r>
              <a:rPr lang="en-GB" sz="2400" dirty="0" smtClean="0">
                <a:cs typeface="Times New Roman"/>
              </a:rPr>
              <a:t>Oxygen</a:t>
            </a:r>
            <a:endParaRPr lang="en-GB" sz="2400" dirty="0">
              <a:solidFill>
                <a:srgbClr val="00B050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75" y="3289571"/>
            <a:ext cx="317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/>
              <a:t>Heme </a:t>
            </a:r>
            <a:endParaRPr lang="en-GB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LO 4&amp;5 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4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9643" y="101282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smtClean="0">
                <a:solidFill>
                  <a:srgbClr val="000000"/>
                </a:solidFill>
                <a:latin typeface="Arial Narrow"/>
                <a:cs typeface="Arial Narrow"/>
              </a:rPr>
              <a:t>Fe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binding </a:t>
            </a:r>
            <a:r>
              <a:rPr lang="en-GB" sz="3600" smtClean="0">
                <a:solidFill>
                  <a:srgbClr val="000000"/>
                </a:solidFill>
                <a:latin typeface="Arial Narrow"/>
                <a:cs typeface="Arial Narrow"/>
              </a:rPr>
              <a:t>to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Histidine</a:t>
            </a:r>
            <a:r>
              <a:rPr lang="en-GB" sz="3600" spc="-11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GB" sz="3600" spc="-5" smtClean="0">
                <a:solidFill>
                  <a:srgbClr val="000000"/>
                </a:solidFill>
                <a:latin typeface="Arial Narrow"/>
                <a:cs typeface="Arial Narrow"/>
              </a:rPr>
              <a:t>and </a:t>
            </a:r>
            <a:r>
              <a:rPr lang="en-GB" sz="3600" spc="-10" smtClean="0">
                <a:solidFill>
                  <a:srgbClr val="000000"/>
                </a:solidFill>
                <a:latin typeface="Arial Narrow"/>
                <a:cs typeface="Arial Narrow"/>
              </a:rPr>
              <a:t>Oxygen</a:t>
            </a:r>
            <a:endParaRPr lang="en-GB" sz="3600"/>
          </a:p>
        </p:txBody>
      </p:sp>
      <p:sp>
        <p:nvSpPr>
          <p:cNvPr id="8" name="Rectangle 7"/>
          <p:cNvSpPr/>
          <p:nvPr/>
        </p:nvSpPr>
        <p:spPr>
          <a:xfrm>
            <a:off x="236764" y="963731"/>
            <a:ext cx="867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lvl="0" defTabSz="914400">
              <a:spcBef>
                <a:spcPts val="405"/>
              </a:spcBef>
              <a:tabLst>
                <a:tab pos="5730240" algn="l"/>
              </a:tabLst>
            </a:pP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Fe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binds to 4 N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atoms of</a:t>
            </a:r>
            <a:r>
              <a:rPr lang="en-GB" sz="2400" spc="57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the</a:t>
            </a:r>
            <a:r>
              <a:rPr lang="en-GB" sz="2400" spc="9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cs typeface="Times New Roman"/>
              </a:rPr>
              <a:t>protoporphyrin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	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ring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&amp; two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additional bonds one</a:t>
            </a:r>
            <a:r>
              <a:rPr lang="en-GB" sz="2400" spc="46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to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N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of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proximal </a:t>
            </a:r>
            <a:r>
              <a:rPr lang="en-GB" sz="2400" dirty="0" err="1" smtClean="0">
                <a:solidFill>
                  <a:prstClr val="black"/>
                </a:solidFill>
                <a:cs typeface="Times New Roman"/>
              </a:rPr>
              <a:t>histidine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 of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F </a:t>
            </a:r>
            <a:r>
              <a:rPr lang="en-GB" sz="2400" dirty="0" smtClean="0">
                <a:solidFill>
                  <a:prstClr val="black"/>
                </a:solidFill>
                <a:cs typeface="Times New Roman"/>
              </a:rPr>
              <a:t>helix, another is to</a:t>
            </a:r>
            <a:r>
              <a:rPr lang="en-GB" sz="2400" spc="-100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400" spc="-5" dirty="0" smtClean="0">
                <a:solidFill>
                  <a:prstClr val="black"/>
                </a:solidFill>
                <a:cs typeface="Times New Roman"/>
              </a:rPr>
              <a:t>O</a:t>
            </a:r>
            <a:r>
              <a:rPr lang="en-GB" sz="2400" spc="-7" baseline="-20833" dirty="0" smtClean="0">
                <a:solidFill>
                  <a:prstClr val="black"/>
                </a:solidFill>
                <a:cs typeface="Times New Roman"/>
              </a:rPr>
              <a:t>2</a:t>
            </a:r>
            <a:endParaRPr lang="en-GB" sz="2400" baseline="-20833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231648" y="1877568"/>
            <a:ext cx="4352544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14" name="object 9"/>
          <p:cNvSpPr/>
          <p:nvPr/>
        </p:nvSpPr>
        <p:spPr>
          <a:xfrm>
            <a:off x="4717759" y="2206752"/>
            <a:ext cx="4189476" cy="3681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LO 4&amp;5 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7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7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181632" y="0"/>
            <a:ext cx="6231360" cy="33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81632" y="3698742"/>
            <a:ext cx="8688809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GB" sz="2800" dirty="0" smtClean="0">
                <a:cs typeface="Times New Roman"/>
              </a:rPr>
              <a:t>80% of </a:t>
            </a:r>
            <a:r>
              <a:rPr lang="en-GB" sz="2800" spc="-5" dirty="0" smtClean="0">
                <a:cs typeface="Times New Roman"/>
              </a:rPr>
              <a:t>polypeptide chain </a:t>
            </a:r>
            <a:r>
              <a:rPr lang="en-GB" sz="2800" dirty="0" smtClean="0">
                <a:cs typeface="Times New Roman"/>
              </a:rPr>
              <a:t>folded </a:t>
            </a:r>
            <a:r>
              <a:rPr lang="en-GB" sz="2800" spc="-5" dirty="0" smtClean="0">
                <a:cs typeface="Times New Roman"/>
              </a:rPr>
              <a:t>into </a:t>
            </a:r>
            <a:r>
              <a:rPr lang="en-GB" sz="2800" dirty="0" smtClean="0">
                <a:cs typeface="Times New Roman"/>
              </a:rPr>
              <a:t>eight </a:t>
            </a:r>
            <a:r>
              <a:rPr lang="en-GB" sz="2800" spc="-5" dirty="0" smtClean="0">
                <a:cs typeface="Times New Roman"/>
              </a:rPr>
              <a:t>stretches of α-  </a:t>
            </a:r>
            <a:r>
              <a:rPr lang="en-GB" sz="2800" dirty="0" smtClean="0">
                <a:cs typeface="Times New Roman"/>
              </a:rPr>
              <a:t>helix, </a:t>
            </a:r>
            <a:r>
              <a:rPr lang="en-GB" sz="2800" dirty="0" err="1" smtClean="0">
                <a:cs typeface="Times New Roman"/>
              </a:rPr>
              <a:t>labeled</a:t>
            </a:r>
            <a:r>
              <a:rPr lang="en-GB" sz="280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A, B,C, D, E, </a:t>
            </a:r>
            <a:r>
              <a:rPr lang="en-GB" sz="2800" spc="-100" dirty="0" smtClean="0">
                <a:cs typeface="Times New Roman"/>
              </a:rPr>
              <a:t>F, </a:t>
            </a:r>
            <a:r>
              <a:rPr lang="en-GB" sz="2800" spc="-5" dirty="0" smtClean="0">
                <a:cs typeface="Times New Roman"/>
              </a:rPr>
              <a:t>G, </a:t>
            </a:r>
            <a:r>
              <a:rPr lang="en-GB" sz="2800" dirty="0" smtClean="0">
                <a:cs typeface="Times New Roman"/>
              </a:rPr>
              <a:t>and</a:t>
            </a:r>
            <a:r>
              <a:rPr lang="en-GB" sz="2800" spc="-45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H.</a:t>
            </a:r>
            <a:endParaRPr lang="en-GB" sz="2800" dirty="0" smtClean="0">
              <a:cs typeface="Times New Roman"/>
            </a:endParaRPr>
          </a:p>
          <a:p>
            <a:pPr marL="355600" marR="6985" indent="-342900" algn="just">
              <a:spcBef>
                <a:spcPts val="195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dirty="0" smtClean="0">
                <a:cs typeface="Times New Roman"/>
              </a:rPr>
              <a:t>Internal </a:t>
            </a:r>
            <a:r>
              <a:rPr lang="en-GB" sz="2800" spc="-5" dirty="0" smtClean="0">
                <a:cs typeface="Times New Roman"/>
              </a:rPr>
              <a:t>residues </a:t>
            </a:r>
            <a:r>
              <a:rPr lang="en-GB" sz="2800" dirty="0" smtClean="0">
                <a:cs typeface="Times New Roman"/>
              </a:rPr>
              <a:t>are </a:t>
            </a:r>
            <a:r>
              <a:rPr lang="en-GB" sz="2800" spc="-15" dirty="0" smtClean="0">
                <a:cs typeface="Times New Roman"/>
              </a:rPr>
              <a:t>non-polar, </a:t>
            </a:r>
            <a:r>
              <a:rPr lang="en-GB" sz="2800" spc="-5" dirty="0" smtClean="0">
                <a:cs typeface="Times New Roman"/>
              </a:rPr>
              <a:t>except </a:t>
            </a:r>
            <a:r>
              <a:rPr lang="en-GB" sz="2800" dirty="0" smtClean="0">
                <a:cs typeface="Times New Roman"/>
              </a:rPr>
              <a:t>for </a:t>
            </a:r>
            <a:r>
              <a:rPr lang="en-GB" sz="2800" spc="-5" dirty="0" smtClean="0">
                <a:cs typeface="Times New Roman"/>
              </a:rPr>
              <a:t>two </a:t>
            </a:r>
            <a:r>
              <a:rPr lang="en-GB" sz="2800" dirty="0" smtClean="0">
                <a:cs typeface="Times New Roman"/>
              </a:rPr>
              <a:t>His </a:t>
            </a:r>
            <a:r>
              <a:rPr lang="en-GB" sz="2800" spc="-5" dirty="0" smtClean="0">
                <a:cs typeface="Times New Roman"/>
              </a:rPr>
              <a:t>residues  which </a:t>
            </a:r>
            <a:r>
              <a:rPr lang="en-GB" sz="2800" dirty="0" smtClean="0">
                <a:cs typeface="Times New Roman"/>
              </a:rPr>
              <a:t>are involved in</a:t>
            </a:r>
            <a:r>
              <a:rPr lang="en-GB" sz="2800" spc="-55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O</a:t>
            </a:r>
            <a:r>
              <a:rPr lang="en-GB" sz="2800" baseline="-20833" dirty="0" smtClean="0">
                <a:cs typeface="Times New Roman"/>
              </a:rPr>
              <a:t>2</a:t>
            </a:r>
            <a:r>
              <a:rPr lang="en-GB" sz="2800" dirty="0" smtClean="0">
                <a:cs typeface="Times New Roman"/>
              </a:rPr>
              <a:t>-binding.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4&amp;5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412992" y="0"/>
            <a:ext cx="2584704" cy="335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7757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181633" y="0"/>
            <a:ext cx="2464031" cy="335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/>
          <p:cNvSpPr/>
          <p:nvPr/>
        </p:nvSpPr>
        <p:spPr>
          <a:xfrm>
            <a:off x="2645664" y="0"/>
            <a:ext cx="6224777" cy="335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81632" y="3438862"/>
            <a:ext cx="8688809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dirty="0" err="1" smtClean="0">
                <a:cs typeface="Times New Roman"/>
              </a:rPr>
              <a:t>Histidine</a:t>
            </a:r>
            <a:r>
              <a:rPr lang="en-GB" sz="2800" spc="-30" dirty="0" smtClean="0">
                <a:cs typeface="Times New Roman"/>
              </a:rPr>
              <a:t> </a:t>
            </a:r>
            <a:r>
              <a:rPr lang="en-GB" sz="2800" spc="-5" dirty="0" smtClean="0">
                <a:cs typeface="Times New Roman"/>
              </a:rPr>
              <a:t>F8 (proximal </a:t>
            </a:r>
            <a:r>
              <a:rPr lang="en-GB" sz="2800" dirty="0" smtClean="0">
                <a:cs typeface="Times New Roman"/>
              </a:rPr>
              <a:t>His) is directly linked to</a:t>
            </a:r>
            <a:r>
              <a:rPr lang="en-GB" sz="2800" spc="-120" dirty="0" smtClean="0">
                <a:cs typeface="Times New Roman"/>
              </a:rPr>
              <a:t> </a:t>
            </a:r>
            <a:r>
              <a:rPr lang="en-GB" sz="2800" dirty="0" smtClean="0">
                <a:cs typeface="Times New Roman"/>
              </a:rPr>
              <a:t>Fe+2.</a:t>
            </a:r>
          </a:p>
          <a:p>
            <a:pPr marL="355600" marR="6350" lvl="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O</a:t>
            </a:r>
            <a:r>
              <a:rPr lang="en-GB" sz="2800" spc="-7" baseline="-20833" dirty="0" smtClean="0">
                <a:solidFill>
                  <a:prstClr val="black"/>
                </a:solidFill>
                <a:cs typeface="Times New Roman"/>
              </a:rPr>
              <a:t>2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is bound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directly only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to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in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,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on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the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opposite  side to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His</a:t>
            </a:r>
            <a:r>
              <a:rPr lang="en-GB" sz="2800" spc="-2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F8</a:t>
            </a:r>
          </a:p>
          <a:p>
            <a:pPr marL="355600" marR="6350" lvl="0" indent="-342900" algn="just" defTabSz="914400">
              <a:spcBef>
                <a:spcPts val="1445"/>
              </a:spcBef>
              <a:buFont typeface="Times New Roman"/>
              <a:buChar char="•"/>
              <a:tabLst>
                <a:tab pos="431800" algn="l"/>
              </a:tabLst>
            </a:pP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Histidine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E7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(distal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His)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does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not directly interact with the </a:t>
            </a:r>
            <a:r>
              <a:rPr lang="en-GB" sz="2800" spc="-5" dirty="0" err="1" smtClean="0">
                <a:solidFill>
                  <a:prstClr val="black"/>
                </a:solidFill>
                <a:cs typeface="Times New Roman"/>
              </a:rPr>
              <a:t>heme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group, but </a:t>
            </a:r>
            <a:r>
              <a:rPr lang="en-GB" sz="2800" spc="-5" dirty="0" smtClean="0">
                <a:solidFill>
                  <a:prstClr val="black"/>
                </a:solidFill>
                <a:cs typeface="Times New Roman"/>
              </a:rPr>
              <a:t>helps stabilize the binding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of Oxygen </a:t>
            </a:r>
            <a:r>
              <a:rPr lang="en-GB" sz="2800" spc="5" dirty="0" smtClean="0">
                <a:solidFill>
                  <a:prstClr val="black"/>
                </a:solidFill>
                <a:cs typeface="Times New Roman"/>
              </a:rPr>
              <a:t>to 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the ferrous</a:t>
            </a:r>
            <a:r>
              <a:rPr lang="en-GB" sz="2800" spc="-15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cs typeface="Times New Roman"/>
              </a:rPr>
              <a:t>ion.</a:t>
            </a:r>
            <a:endParaRPr lang="en-GB" sz="28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2576" y="0"/>
            <a:ext cx="9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 4&amp;5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2" descr="C:\Users\Shahrayar\Desktop\MGD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7824" y="6413500"/>
            <a:ext cx="646176" cy="4445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84"/>
            <a:ext cx="509451" cy="432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4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1614</Words>
  <Application>Microsoft Office PowerPoint</Application>
  <PresentationFormat>On-screen Show (4:3)</PresentationFormat>
  <Paragraphs>200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Shahrayar</cp:lastModifiedBy>
  <cp:revision>307</cp:revision>
  <dcterms:created xsi:type="dcterms:W3CDTF">2018-09-07T18:41:02Z</dcterms:created>
  <dcterms:modified xsi:type="dcterms:W3CDTF">2018-10-12T20:06:44Z</dcterms:modified>
</cp:coreProperties>
</file>